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우리 강점 - 정보의 신뢰성
AI 의료 자문 금지까진 아닌데 제약 생긴거 맞단말임
근데 우리는 보유하고 잇ㄴ는 신뢰성있는 DB 기반올 답변하니까 일반 LLM 보다 훨씬 도메인 친화적 + 의료 AI 답변에 대한 규제까지도 고려하면서 제작 (우리의 장점이자 특징)
의료 정보 제공 보다는 제안의 느낌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AD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4463" y="1871663"/>
            <a:ext cx="1052513" cy="1052513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2733675" y="1519238"/>
            <a:ext cx="1047750" cy="1052513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4048125" y="1519238"/>
            <a:ext cx="1047750" cy="1052513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5362575" y="1947863"/>
            <a:ext cx="1047750" cy="1052513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6677025" y="2133600"/>
            <a:ext cx="1052513" cy="1052513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6791325" y="1924050"/>
            <a:ext cx="700088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8" name="Shape 6"/>
          <p:cNvSpPr/>
          <p:nvPr/>
        </p:nvSpPr>
        <p:spPr>
          <a:xfrm>
            <a:off x="1204913" y="2005013"/>
            <a:ext cx="414338" cy="4000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9" name="Shape 7"/>
          <p:cNvSpPr/>
          <p:nvPr/>
        </p:nvSpPr>
        <p:spPr>
          <a:xfrm>
            <a:off x="1414463" y="1790700"/>
            <a:ext cx="495300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0" name="Shape 8"/>
          <p:cNvSpPr/>
          <p:nvPr/>
        </p:nvSpPr>
        <p:spPr>
          <a:xfrm>
            <a:off x="1752600" y="1657350"/>
            <a:ext cx="495300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1" name="Shape 9"/>
          <p:cNvSpPr/>
          <p:nvPr/>
        </p:nvSpPr>
        <p:spPr>
          <a:xfrm>
            <a:off x="2024062" y="1857375"/>
            <a:ext cx="495300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2" name="Shape 10"/>
          <p:cNvSpPr/>
          <p:nvPr/>
        </p:nvSpPr>
        <p:spPr>
          <a:xfrm>
            <a:off x="1338263" y="2266950"/>
            <a:ext cx="438150" cy="423863"/>
          </a:xfrm>
          <a:prstGeom prst="ellipse">
            <a:avLst/>
          </a:prstGeom>
          <a:noFill/>
          <a:ln w="101600">
            <a:solidFill>
              <a:srgbClr val="00000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833563" y="2257425"/>
            <a:ext cx="438150" cy="423863"/>
          </a:xfrm>
          <a:prstGeom prst="ellipse">
            <a:avLst/>
          </a:prstGeom>
          <a:noFill/>
          <a:ln w="101600">
            <a:solidFill>
              <a:srgbClr val="00000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2286000" y="2100263"/>
            <a:ext cx="361950" cy="347663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5" name="Shape 13"/>
          <p:cNvSpPr/>
          <p:nvPr/>
        </p:nvSpPr>
        <p:spPr>
          <a:xfrm>
            <a:off x="3962400" y="1443038"/>
            <a:ext cx="1104900" cy="347663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6" name="Shape 14"/>
          <p:cNvSpPr/>
          <p:nvPr/>
        </p:nvSpPr>
        <p:spPr>
          <a:xfrm>
            <a:off x="7253288" y="2095500"/>
            <a:ext cx="476250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7" name="Shape 15"/>
          <p:cNvSpPr/>
          <p:nvPr/>
        </p:nvSpPr>
        <p:spPr>
          <a:xfrm>
            <a:off x="6500813" y="2333625"/>
            <a:ext cx="476250" cy="4762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8" name="Shape 16"/>
          <p:cNvSpPr/>
          <p:nvPr/>
        </p:nvSpPr>
        <p:spPr>
          <a:xfrm>
            <a:off x="6586538" y="2619375"/>
            <a:ext cx="376238" cy="38100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19" name="Shape 17"/>
          <p:cNvSpPr/>
          <p:nvPr/>
        </p:nvSpPr>
        <p:spPr>
          <a:xfrm>
            <a:off x="7539037" y="2309813"/>
            <a:ext cx="376238" cy="38100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0" name="Shape 18"/>
          <p:cNvSpPr/>
          <p:nvPr/>
        </p:nvSpPr>
        <p:spPr>
          <a:xfrm>
            <a:off x="7539037" y="2476500"/>
            <a:ext cx="376238" cy="595313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1" name="Shape 19"/>
          <p:cNvSpPr/>
          <p:nvPr/>
        </p:nvSpPr>
        <p:spPr>
          <a:xfrm>
            <a:off x="7358063" y="2852738"/>
            <a:ext cx="376238" cy="43815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2" name="Shape 20"/>
          <p:cNvSpPr/>
          <p:nvPr/>
        </p:nvSpPr>
        <p:spPr>
          <a:xfrm>
            <a:off x="6543675" y="2838450"/>
            <a:ext cx="328613" cy="381000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3" name="Shape 21"/>
          <p:cNvSpPr/>
          <p:nvPr/>
        </p:nvSpPr>
        <p:spPr>
          <a:xfrm>
            <a:off x="6648450" y="2852738"/>
            <a:ext cx="442913" cy="504825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4" name="Shape 22"/>
          <p:cNvSpPr/>
          <p:nvPr/>
        </p:nvSpPr>
        <p:spPr>
          <a:xfrm>
            <a:off x="7486650" y="2924175"/>
            <a:ext cx="471488" cy="471488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5" name="Shape 23"/>
          <p:cNvSpPr/>
          <p:nvPr/>
        </p:nvSpPr>
        <p:spPr>
          <a:xfrm>
            <a:off x="6738938" y="2185988"/>
            <a:ext cx="290513" cy="290513"/>
          </a:xfrm>
          <a:prstGeom prst="ellipse">
            <a:avLst/>
          </a:prstGeom>
          <a:solidFill>
            <a:srgbClr val="1C1E24"/>
          </a:solidFill>
          <a:ln/>
        </p:spPr>
      </p:sp>
      <p:sp>
        <p:nvSpPr>
          <p:cNvPr id="26" name="Shape 24"/>
          <p:cNvSpPr/>
          <p:nvPr/>
        </p:nvSpPr>
        <p:spPr>
          <a:xfrm>
            <a:off x="3924300" y="1862138"/>
            <a:ext cx="504825" cy="371475"/>
          </a:xfrm>
          <a:prstGeom prst="rect">
            <a:avLst/>
          </a:prstGeom>
          <a:solidFill>
            <a:srgbClr val="FFD755"/>
          </a:solidFill>
          <a:ln/>
        </p:spPr>
      </p:sp>
      <p:sp>
        <p:nvSpPr>
          <p:cNvPr id="27" name="Shape 25"/>
          <p:cNvSpPr/>
          <p:nvPr/>
        </p:nvSpPr>
        <p:spPr>
          <a:xfrm>
            <a:off x="4514850" y="1862138"/>
            <a:ext cx="414338" cy="371475"/>
          </a:xfrm>
          <a:prstGeom prst="rect">
            <a:avLst/>
          </a:prstGeom>
          <a:solidFill>
            <a:srgbClr val="FFD755"/>
          </a:solidFill>
          <a:ln/>
        </p:spPr>
      </p:sp>
      <p:sp>
        <p:nvSpPr>
          <p:cNvPr id="28" name="Shape 26"/>
          <p:cNvSpPr/>
          <p:nvPr/>
        </p:nvSpPr>
        <p:spPr>
          <a:xfrm>
            <a:off x="4262438" y="1962150"/>
            <a:ext cx="504825" cy="38100"/>
          </a:xfrm>
          <a:prstGeom prst="rect">
            <a:avLst/>
          </a:prstGeom>
          <a:solidFill>
            <a:srgbClr val="FFD755"/>
          </a:solidFill>
          <a:ln/>
        </p:spPr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3038" y="2052637"/>
            <a:ext cx="1247775" cy="1038225"/>
          </a:xfrm>
          <a:prstGeom prst="rect">
            <a:avLst/>
          </a:prstGeom>
        </p:spPr>
      </p:pic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8" y="3095625"/>
            <a:ext cx="919162" cy="1428750"/>
          </a:xfrm>
          <a:prstGeom prst="rect">
            <a:avLst/>
          </a:prstGeom>
        </p:spPr>
      </p:pic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2690813"/>
            <a:ext cx="919162" cy="1819275"/>
          </a:xfrm>
          <a:prstGeom prst="rect">
            <a:avLst/>
          </a:prstGeom>
        </p:spPr>
      </p:pic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038" y="2671763"/>
            <a:ext cx="919162" cy="1819275"/>
          </a:xfrm>
          <a:prstGeom prst="rect">
            <a:avLst/>
          </a:prstGeom>
        </p:spPr>
      </p:pic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488" y="3186113"/>
            <a:ext cx="919162" cy="1295400"/>
          </a:xfrm>
          <a:prstGeom prst="rect">
            <a:avLst/>
          </a:prstGeom>
        </p:spPr>
      </p:pic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938" y="3248025"/>
            <a:ext cx="919162" cy="1219200"/>
          </a:xfrm>
          <a:prstGeom prst="rect">
            <a:avLst/>
          </a:prstGeom>
        </p:spPr>
      </p:pic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775" y="3290888"/>
            <a:ext cx="395425" cy="1181906"/>
          </a:xfrm>
          <a:prstGeom prst="rect">
            <a:avLst/>
          </a:prstGeom>
        </p:spPr>
      </p:pic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875" y="3290888"/>
            <a:ext cx="447832" cy="1181801"/>
          </a:xfrm>
          <a:prstGeom prst="rect">
            <a:avLst/>
          </a:prstGeom>
        </p:spPr>
      </p:pic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50" y="3128963"/>
            <a:ext cx="395403" cy="1401153"/>
          </a:xfrm>
          <a:prstGeom prst="rect">
            <a:avLst/>
          </a:prstGeom>
        </p:spPr>
      </p:pic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3128963"/>
            <a:ext cx="447807" cy="1401023"/>
          </a:xfrm>
          <a:prstGeom prst="rect">
            <a:avLst/>
          </a:prstGeom>
        </p:spPr>
      </p:pic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5850" y="1585913"/>
            <a:ext cx="227416" cy="420704"/>
          </a:xfrm>
          <a:prstGeom prst="rect">
            <a:avLst/>
          </a:prstGeom>
        </p:spPr>
      </p:pic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6638" y="1657350"/>
            <a:ext cx="227416" cy="420704"/>
          </a:xfrm>
          <a:prstGeom prst="rect">
            <a:avLst/>
          </a:prstGeom>
        </p:spPr>
      </p:pic>
      <p:pic>
        <p:nvPicPr>
          <p:cNvPr id="4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2087" y="1790700"/>
            <a:ext cx="738474" cy="494299"/>
          </a:xfrm>
          <a:prstGeom prst="rect">
            <a:avLst/>
          </a:prstGeom>
        </p:spPr>
      </p:pic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7013" y="1638300"/>
            <a:ext cx="350266" cy="497591"/>
          </a:xfrm>
          <a:prstGeom prst="rect">
            <a:avLst/>
          </a:prstGeom>
        </p:spPr>
      </p:pic>
      <p:pic>
        <p:nvPicPr>
          <p:cNvPr id="4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4687" y="1585913"/>
            <a:ext cx="401888" cy="465761"/>
          </a:xfrm>
          <a:prstGeom prst="rect">
            <a:avLst/>
          </a:prstGeom>
        </p:spPr>
      </p:pic>
      <p:pic>
        <p:nvPicPr>
          <p:cNvPr id="4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450" y="1914525"/>
            <a:ext cx="471262" cy="516138"/>
          </a:xfrm>
          <a:prstGeom prst="rect">
            <a:avLst/>
          </a:prstGeom>
        </p:spPr>
      </p:pic>
      <p:pic>
        <p:nvPicPr>
          <p:cNvPr id="4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05113" y="1504950"/>
            <a:ext cx="909638" cy="228600"/>
          </a:xfrm>
          <a:prstGeom prst="rect">
            <a:avLst/>
          </a:prstGeom>
        </p:spPr>
      </p:pic>
      <p:sp>
        <p:nvSpPr>
          <p:cNvPr id="46" name="Text 27"/>
          <p:cNvSpPr/>
          <p:nvPr/>
        </p:nvSpPr>
        <p:spPr>
          <a:xfrm>
            <a:off x="0" y="5291138"/>
            <a:ext cx="1333500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5"/>
              </a:lnSpc>
              <a:buNone/>
            </a:pPr>
            <a:r>
              <a:rPr lang="en-US" sz="1350" spc="-67" kern="0" dirty="0">
                <a:solidFill>
                  <a:srgbClr val="FFFFF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1350" dirty="0"/>
          </a:p>
        </p:txBody>
      </p:sp>
      <p:sp>
        <p:nvSpPr>
          <p:cNvPr id="47" name="Text 28"/>
          <p:cNvSpPr/>
          <p:nvPr/>
        </p:nvSpPr>
        <p:spPr>
          <a:xfrm>
            <a:off x="2805113" y="476250"/>
            <a:ext cx="3990975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5"/>
              </a:lnSpc>
              <a:buNone/>
            </a:pPr>
            <a:r>
              <a:rPr lang="en-US" sz="1350" spc="-67" kern="0" dirty="0">
                <a:solidFill>
                  <a:srgbClr val="FFFFF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PPT 링크</a:t>
            </a:r>
            <a:endParaRPr lang="en-US" sz="1350" dirty="0"/>
          </a:p>
        </p:txBody>
      </p:sp>
      <p:sp>
        <p:nvSpPr>
          <p:cNvPr id="48" name="Text 29"/>
          <p:cNvSpPr/>
          <p:nvPr/>
        </p:nvSpPr>
        <p:spPr>
          <a:xfrm>
            <a:off x="2805113" y="804863"/>
            <a:ext cx="3990975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5"/>
              </a:lnSpc>
              <a:buNone/>
            </a:pPr>
            <a:r>
              <a:rPr lang="en-US" sz="1350" spc="-67" kern="0" dirty="0">
                <a:solidFill>
                  <a:srgbClr val="FFFFF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PPT 링크2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353050" y="2238375"/>
            <a:ext cx="3181350" cy="666750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181100"/>
            <a:ext cx="4762500" cy="32718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6250" y="476250"/>
            <a:ext cx="6105525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Health Info Chat &amp; Guidance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5353050" y="2238375"/>
            <a:ext cx="3638550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사용자는 AI에게 자유롭게 건강 질문을 하거나,  분석 결과에 대한 추가 설명 요청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353050" y="2619375"/>
            <a:ext cx="3638550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잘못된 입력값에 대한 즉시 피드백, 정상 범위 안내, 행동 가이드 등 실질적인 건강 조언 제공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353050" y="2309813"/>
            <a:ext cx="3181350" cy="523875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8" y="1181100"/>
            <a:ext cx="4767263" cy="32718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Input Health Info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5353050" y="2309813"/>
            <a:ext cx="3638550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사용자는 성별, 나이, 신체지표, 혈압, 콜레스테롤 등  주요 건강검진 항목을 직접 입력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353050" y="2690813"/>
            <a:ext cx="3638550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필수 입력 항목에 대한 주의 표시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353050" y="2571750"/>
            <a:ext cx="3181350" cy="28575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704850" y="3776662"/>
            <a:ext cx="1924050" cy="504825"/>
          </a:xfrm>
          <a:prstGeom prst="roundRect">
            <a:avLst/>
          </a:prstGeom>
          <a:solidFill>
            <a:srgbClr val="FF2E00">
              <a:alpha val="2000"/>
            </a:srgbClr>
          </a:solidFill>
          <a:ln w="53071">
            <a:solidFill>
              <a:srgbClr val="E03E1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188" y="1433513"/>
            <a:ext cx="4709908" cy="32826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Daily Health Insight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5353050" y="2571750"/>
            <a:ext cx="3638550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건강 데이터셋을 기반으로,  매일매일 흥미로운 건강 정보를 표시해주는 기능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3.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1C1E2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System Architecture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 rot="5400000">
            <a:off x="1361718" y="3496032"/>
            <a:ext cx="896064" cy="0"/>
          </a:xfrm>
          <a:prstGeom prst="line">
            <a:avLst/>
          </a:prstGeom>
          <a:noFill/>
          <a:ln w="34732">
            <a:solidFill>
              <a:srgbClr val="0000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 rot="5400000">
            <a:off x="6519743" y="2890957"/>
            <a:ext cx="1981438" cy="0"/>
          </a:xfrm>
          <a:prstGeom prst="line">
            <a:avLst/>
          </a:prstGeom>
          <a:noFill/>
          <a:ln w="33655">
            <a:solidFill>
              <a:srgbClr val="00000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 rot="-10800000">
            <a:off x="6867525" y="3871913"/>
            <a:ext cx="643652" cy="0"/>
          </a:xfrm>
          <a:prstGeom prst="line">
            <a:avLst/>
          </a:prstGeom>
          <a:noFill/>
          <a:ln w="27996">
            <a:solidFill>
              <a:srgbClr val="00000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 rot="10800000">
            <a:off x="2981325" y="3833812"/>
            <a:ext cx="1219994" cy="0"/>
          </a:xfrm>
          <a:prstGeom prst="line">
            <a:avLst/>
          </a:prstGeom>
          <a:noFill/>
          <a:ln w="34732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058041" y="2605405"/>
            <a:ext cx="2965847" cy="1497648"/>
          </a:xfrm>
          <a:prstGeom prst="roundRect">
            <a:avLst>
              <a:gd name="adj" fmla="val 1221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205288" y="2845197"/>
            <a:ext cx="2661384" cy="19772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건강 표준 데이터베이스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205288" y="3783330"/>
            <a:ext cx="2661384" cy="19772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벡엔드 서버 (Node.js / FastAPI)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428750" y="2613819"/>
            <a:ext cx="1998266" cy="525859"/>
          </a:xfrm>
          <a:prstGeom prst="roundRect">
            <a:avLst>
              <a:gd name="adj" fmla="val 34777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597019" y="2853611"/>
            <a:ext cx="1661716" cy="19772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채팅 UI (React / Next.js)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025628" y="1562100"/>
            <a:ext cx="1998266" cy="525859"/>
          </a:xfrm>
          <a:prstGeom prst="roundRect">
            <a:avLst>
              <a:gd name="adj" fmla="val 34777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193897" y="1801892"/>
            <a:ext cx="1661716" cy="19772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GPT 언어 모델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428750" y="1562100"/>
            <a:ext cx="1998266" cy="525859"/>
          </a:xfrm>
          <a:prstGeom prst="roundRect">
            <a:avLst>
              <a:gd name="adj" fmla="val 34777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597019" y="1801892"/>
            <a:ext cx="1661716" cy="19772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사용자 (건강검진 결과 입력)</a:t>
            </a:r>
            <a:endParaRPr lang="en-US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573" y="1999615"/>
            <a:ext cx="92943" cy="860306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73" y="3947398"/>
            <a:ext cx="2400021" cy="92937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3" y="3068161"/>
            <a:ext cx="92943" cy="717272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79" y="3042920"/>
            <a:ext cx="92934" cy="738326"/>
          </a:xfrm>
          <a:prstGeom prst="rect">
            <a:avLst/>
          </a:prstGeom>
        </p:spPr>
      </p:pic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68" y="1902857"/>
            <a:ext cx="628929" cy="92938"/>
          </a:xfrm>
          <a:prstGeom prst="rect">
            <a:avLst/>
          </a:prstGeom>
        </p:spPr>
      </p:pic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496" y="2008029"/>
            <a:ext cx="92934" cy="1781629"/>
          </a:xfrm>
          <a:prstGeom prst="rect">
            <a:avLst/>
          </a:prstGeom>
        </p:spPr>
      </p:pic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288" y="3055541"/>
            <a:ext cx="92943" cy="80141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288" y="2008029"/>
            <a:ext cx="92943" cy="85189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25" name="Text 15"/>
          <p:cNvSpPr/>
          <p:nvPr/>
        </p:nvSpPr>
        <p:spPr>
          <a:xfrm>
            <a:off x="1857375" y="2289889"/>
            <a:ext cx="1238250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① 건강검진 결과 입력</a:t>
            </a:r>
            <a:endParaRPr lang="en-US" sz="683" dirty="0"/>
          </a:p>
        </p:txBody>
      </p:sp>
      <p:sp>
        <p:nvSpPr>
          <p:cNvPr id="26" name="Text 16"/>
          <p:cNvSpPr/>
          <p:nvPr/>
        </p:nvSpPr>
        <p:spPr>
          <a:xfrm>
            <a:off x="1857375" y="3375263"/>
            <a:ext cx="1081087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② 결과 해석 요청</a:t>
            </a:r>
            <a:endParaRPr lang="en-US" sz="683" dirty="0"/>
          </a:p>
        </p:txBody>
      </p:sp>
      <p:sp>
        <p:nvSpPr>
          <p:cNvPr id="27" name="Text 17"/>
          <p:cNvSpPr/>
          <p:nvPr/>
        </p:nvSpPr>
        <p:spPr>
          <a:xfrm>
            <a:off x="4541844" y="3376613"/>
            <a:ext cx="1081087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③ 결과 표준 조회</a:t>
            </a:r>
            <a:endParaRPr lang="en-US" sz="683" dirty="0"/>
          </a:p>
        </p:txBody>
      </p:sp>
      <p:sp>
        <p:nvSpPr>
          <p:cNvPr id="28" name="Text 18"/>
          <p:cNvSpPr/>
          <p:nvPr/>
        </p:nvSpPr>
        <p:spPr>
          <a:xfrm>
            <a:off x="5580934" y="3375263"/>
            <a:ext cx="11572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④ 표준 데이터 반환</a:t>
            </a:r>
            <a:endParaRPr lang="en-US" sz="683" dirty="0"/>
          </a:p>
        </p:txBody>
      </p:sp>
      <p:sp>
        <p:nvSpPr>
          <p:cNvPr id="29" name="Text 19"/>
          <p:cNvSpPr/>
          <p:nvPr/>
        </p:nvSpPr>
        <p:spPr>
          <a:xfrm>
            <a:off x="7553948" y="2819955"/>
            <a:ext cx="1262063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⑤ 데이터 가공 및 전달</a:t>
            </a:r>
            <a:endParaRPr lang="en-US" sz="683" dirty="0"/>
          </a:p>
        </p:txBody>
      </p:sp>
      <p:sp>
        <p:nvSpPr>
          <p:cNvPr id="30" name="Text 20"/>
          <p:cNvSpPr/>
          <p:nvPr/>
        </p:nvSpPr>
        <p:spPr>
          <a:xfrm>
            <a:off x="6594797" y="2289889"/>
            <a:ext cx="1181100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⑥ AI 해석 결과 생성</a:t>
            </a:r>
            <a:endParaRPr lang="en-US" sz="683" dirty="0"/>
          </a:p>
        </p:txBody>
      </p:sp>
      <p:sp>
        <p:nvSpPr>
          <p:cNvPr id="31" name="Text 21"/>
          <p:cNvSpPr/>
          <p:nvPr/>
        </p:nvSpPr>
        <p:spPr>
          <a:xfrm>
            <a:off x="3028950" y="3375263"/>
            <a:ext cx="13477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⑦ 해석 결과(JSON) 반환</a:t>
            </a:r>
            <a:endParaRPr lang="en-US" sz="683" dirty="0"/>
          </a:p>
        </p:txBody>
      </p:sp>
      <p:sp>
        <p:nvSpPr>
          <p:cNvPr id="32" name="Text 22"/>
          <p:cNvSpPr/>
          <p:nvPr/>
        </p:nvSpPr>
        <p:spPr>
          <a:xfrm>
            <a:off x="3028950" y="2289889"/>
            <a:ext cx="1314450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1"/>
              </a:lnSpc>
              <a:buNone/>
            </a:pPr>
            <a:r>
              <a:rPr lang="en-US" sz="683" spc="-14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⑧ 사용자에게 결과 표시</a:t>
            </a:r>
            <a:endParaRPr lang="en-US" sz="683" dirty="0"/>
          </a:p>
        </p:txBody>
      </p:sp>
      <p:sp>
        <p:nvSpPr>
          <p:cNvPr id="33" name="Text 23"/>
          <p:cNvSpPr/>
          <p:nvPr/>
        </p:nvSpPr>
        <p:spPr>
          <a:xfrm>
            <a:off x="4764509" y="2634853"/>
            <a:ext cx="1993391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67"/>
              </a:lnSpc>
              <a:buNone/>
            </a:pPr>
            <a:r>
              <a:rPr lang="en-US" sz="815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백엔드 (Server)</a:t>
            </a:r>
            <a:endParaRPr lang="en-US" sz="815" dirty="0"/>
          </a:p>
        </p:txBody>
      </p:sp>
      <p:sp>
        <p:nvSpPr>
          <p:cNvPr id="34" name="Text 24"/>
          <p:cNvSpPr/>
          <p:nvPr/>
        </p:nvSpPr>
        <p:spPr>
          <a:xfrm>
            <a:off x="2003347" y="2643267"/>
            <a:ext cx="1300163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67"/>
              </a:lnSpc>
              <a:buNone/>
            </a:pPr>
            <a:r>
              <a:rPr lang="en-US" sz="815" b="1" dirty="0">
                <a:solidFill>
                  <a:srgbClr val="FFFFFF">
                    <a:alpha val="99000"/>
                  </a:srgbClr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프론트엔드 (Client)</a:t>
            </a:r>
            <a:endParaRPr lang="en-US" sz="815" dirty="0"/>
          </a:p>
        </p:txBody>
      </p:sp>
      <p:sp>
        <p:nvSpPr>
          <p:cNvPr id="35" name="Text 25"/>
          <p:cNvSpPr/>
          <p:nvPr/>
        </p:nvSpPr>
        <p:spPr>
          <a:xfrm>
            <a:off x="5628559" y="1591548"/>
            <a:ext cx="1238250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67"/>
              </a:lnSpc>
              <a:buNone/>
            </a:pPr>
            <a:r>
              <a:rPr lang="en-US" sz="815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AI 모델 (OpenAI)</a:t>
            </a:r>
            <a:endParaRPr lang="en-US" sz="815" dirty="0"/>
          </a:p>
        </p:txBody>
      </p:sp>
      <p:sp>
        <p:nvSpPr>
          <p:cNvPr id="36" name="Text 26"/>
          <p:cNvSpPr/>
          <p:nvPr/>
        </p:nvSpPr>
        <p:spPr>
          <a:xfrm>
            <a:off x="2170826" y="1591548"/>
            <a:ext cx="966787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67"/>
              </a:lnSpc>
              <a:buNone/>
            </a:pPr>
            <a:r>
              <a:rPr lang="en-US" sz="815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사용자 영역</a:t>
            </a:r>
            <a:endParaRPr lang="en-US" sz="815" dirty="0"/>
          </a:p>
        </p:txBody>
      </p:sp>
      <p:sp>
        <p:nvSpPr>
          <p:cNvPr id="37" name="Text 27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43815E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38" name="Text 28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43815E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3550" y="2281238"/>
            <a:ext cx="5672138" cy="1952625"/>
          </a:xfrm>
          <a:prstGeom prst="roundRect">
            <a:avLst>
              <a:gd name="adj" fmla="val 9366"/>
            </a:avLst>
          </a:prstGeom>
          <a:solidFill>
            <a:srgbClr val="EFEFE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2462213" y="1352550"/>
            <a:ext cx="404813" cy="404813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29200" y="1347788"/>
            <a:ext cx="404813" cy="404813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0" y="5486400"/>
            <a:ext cx="1638300" cy="1400175"/>
          </a:xfrm>
          <a:prstGeom prst="roundRect">
            <a:avLst>
              <a:gd name="adj" fmla="val 13061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481763" y="3876675"/>
            <a:ext cx="770110" cy="19050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552450" y="47672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8" name="Text 6"/>
          <p:cNvSpPr/>
          <p:nvPr/>
        </p:nvSpPr>
        <p:spPr>
          <a:xfrm>
            <a:off x="3705225" y="2524125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414963" y="3105150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414963" y="2524125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705225" y="3686175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결과 확인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05225" y="3105150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985963" y="3686175"/>
            <a:ext cx="1358354" cy="357462"/>
          </a:xfrm>
          <a:prstGeom prst="roundRect">
            <a:avLst>
              <a:gd name="adj" fmla="val 51161"/>
            </a:avLst>
          </a:prstGeom>
          <a:solidFill>
            <a:srgbClr val="43815E">
              <a:alpha val="5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1985963"/>
            <a:ext cx="61113" cy="1700213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8" y="2871788"/>
            <a:ext cx="61113" cy="233362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8" y="3462338"/>
            <a:ext cx="61113" cy="233362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1788"/>
            <a:ext cx="61113" cy="233362"/>
          </a:xfrm>
          <a:prstGeom prst="rect">
            <a:avLst/>
          </a:prstGeom>
        </p:spPr>
      </p:pic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97" y="1985963"/>
            <a:ext cx="880858" cy="538163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309" y="1985963"/>
            <a:ext cx="876114" cy="538163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63" y="3891222"/>
            <a:ext cx="161404" cy="161407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38" y="1381522"/>
            <a:ext cx="125546" cy="337344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1850" y="1386284"/>
            <a:ext cx="125546" cy="337344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8672513" y="4710113"/>
            <a:ext cx="495300" cy="85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675"/>
              </a:lnSpc>
              <a:buNone/>
            </a:pPr>
            <a:r>
              <a:rPr lang="en-US" sz="450" spc="-1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450" dirty="0"/>
          </a:p>
        </p:txBody>
      </p:sp>
      <p:sp>
        <p:nvSpPr>
          <p:cNvPr id="24" name="Text 13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Use Case Diagram</a:t>
            </a:r>
            <a:endParaRPr lang="en-US" sz="3600" dirty="0"/>
          </a:p>
        </p:txBody>
      </p:sp>
      <p:sp>
        <p:nvSpPr>
          <p:cNvPr id="25" name="Text 14"/>
          <p:cNvSpPr/>
          <p:nvPr/>
        </p:nvSpPr>
        <p:spPr>
          <a:xfrm>
            <a:off x="2276475" y="1747838"/>
            <a:ext cx="123348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90"/>
              </a:lnSpc>
              <a:buNone/>
            </a:pPr>
            <a:r>
              <a:rPr lang="en-US" sz="1050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미인증 사용자</a:t>
            </a:r>
            <a:endParaRPr lang="en-US" sz="1050" dirty="0"/>
          </a:p>
        </p:txBody>
      </p:sp>
      <p:sp>
        <p:nvSpPr>
          <p:cNvPr id="26" name="Text 15"/>
          <p:cNvSpPr/>
          <p:nvPr/>
        </p:nvSpPr>
        <p:spPr>
          <a:xfrm>
            <a:off x="4781550" y="1747838"/>
            <a:ext cx="1357313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90"/>
              </a:lnSpc>
              <a:buNone/>
            </a:pPr>
            <a:r>
              <a:rPr lang="en-US" sz="1050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로그인된 사용자</a:t>
            </a:r>
            <a:endParaRPr lang="en-US" sz="1050" dirty="0"/>
          </a:p>
        </p:txBody>
      </p:sp>
      <p:sp>
        <p:nvSpPr>
          <p:cNvPr id="27" name="Text 16"/>
          <p:cNvSpPr/>
          <p:nvPr/>
        </p:nvSpPr>
        <p:spPr>
          <a:xfrm>
            <a:off x="552450" y="47672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28" name="Text 17"/>
          <p:cNvSpPr/>
          <p:nvPr/>
        </p:nvSpPr>
        <p:spPr>
          <a:xfrm>
            <a:off x="985838" y="47672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  <p:sp>
        <p:nvSpPr>
          <p:cNvPr id="29" name="Text 18"/>
          <p:cNvSpPr/>
          <p:nvPr/>
        </p:nvSpPr>
        <p:spPr>
          <a:xfrm>
            <a:off x="6685136" y="3876675"/>
            <a:ext cx="1023937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87"/>
              </a:lnSpc>
              <a:buNone/>
            </a:pPr>
            <a:r>
              <a:rPr lang="en-US" sz="1144" b="1" spc="-57" kern="0" dirty="0">
                <a:solidFill>
                  <a:srgbClr val="358F5C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BioLens</a:t>
            </a:r>
            <a:endParaRPr lang="en-US" sz="1144" dirty="0"/>
          </a:p>
        </p:txBody>
      </p:sp>
      <p:sp>
        <p:nvSpPr>
          <p:cNvPr id="30" name="Text 19"/>
          <p:cNvSpPr/>
          <p:nvPr/>
        </p:nvSpPr>
        <p:spPr>
          <a:xfrm>
            <a:off x="5426376" y="1490363"/>
            <a:ext cx="1114066" cy="1654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8"/>
              </a:lnSpc>
              <a:buNone/>
            </a:pPr>
            <a:r>
              <a:rPr lang="en-US" sz="976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미인증 사용자</a:t>
            </a:r>
            <a:endParaRPr lang="en-US" sz="976" dirty="0"/>
          </a:p>
        </p:txBody>
      </p:sp>
      <p:sp>
        <p:nvSpPr>
          <p:cNvPr id="31" name="Text 20"/>
          <p:cNvSpPr/>
          <p:nvPr/>
        </p:nvSpPr>
        <p:spPr>
          <a:xfrm>
            <a:off x="2859388" y="1495126"/>
            <a:ext cx="1114066" cy="1654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8"/>
              </a:lnSpc>
              <a:buNone/>
            </a:pPr>
            <a:r>
              <a:rPr lang="en-US" sz="976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미인증 사용자</a:t>
            </a:r>
            <a:endParaRPr lang="en-US" sz="976" dirty="0"/>
          </a:p>
        </p:txBody>
      </p:sp>
      <p:sp>
        <p:nvSpPr>
          <p:cNvPr id="32" name="Text 21"/>
          <p:cNvSpPr/>
          <p:nvPr/>
        </p:nvSpPr>
        <p:spPr>
          <a:xfrm>
            <a:off x="3915054" y="2600325"/>
            <a:ext cx="138588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05"/>
              </a:lnSpc>
              <a:buNone/>
            </a:pPr>
            <a:r>
              <a:rPr lang="en-US" sz="892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검진 결과 수동 입력</a:t>
            </a:r>
            <a:endParaRPr lang="en-US" sz="892" dirty="0"/>
          </a:p>
        </p:txBody>
      </p:sp>
      <p:sp>
        <p:nvSpPr>
          <p:cNvPr id="33" name="Text 22"/>
          <p:cNvSpPr/>
          <p:nvPr/>
        </p:nvSpPr>
        <p:spPr>
          <a:xfrm>
            <a:off x="5729567" y="3181350"/>
            <a:ext cx="117633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05"/>
              </a:lnSpc>
              <a:buNone/>
            </a:pPr>
            <a:r>
              <a:rPr lang="en-US" sz="892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LLM 답변 확인</a:t>
            </a:r>
            <a:endParaRPr lang="en-US" sz="892" dirty="0"/>
          </a:p>
        </p:txBody>
      </p:sp>
      <p:sp>
        <p:nvSpPr>
          <p:cNvPr id="34" name="Text 23"/>
          <p:cNvSpPr/>
          <p:nvPr/>
        </p:nvSpPr>
        <p:spPr>
          <a:xfrm>
            <a:off x="5729567" y="2600325"/>
            <a:ext cx="117633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05"/>
              </a:lnSpc>
              <a:buNone/>
            </a:pPr>
            <a:r>
              <a:rPr lang="en-US" sz="892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LLM 채팅 질의</a:t>
            </a:r>
            <a:endParaRPr lang="en-US" sz="892" dirty="0"/>
          </a:p>
        </p:txBody>
      </p:sp>
      <p:sp>
        <p:nvSpPr>
          <p:cNvPr id="35" name="Text 24"/>
          <p:cNvSpPr/>
          <p:nvPr/>
        </p:nvSpPr>
        <p:spPr>
          <a:xfrm>
            <a:off x="3791229" y="3181350"/>
            <a:ext cx="16287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05"/>
              </a:lnSpc>
              <a:buNone/>
            </a:pPr>
            <a:r>
              <a:rPr lang="en-US" sz="892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위험도 자동 분석 및 판정</a:t>
            </a:r>
            <a:endParaRPr lang="en-US" sz="892" dirty="0"/>
          </a:p>
        </p:txBody>
      </p:sp>
      <p:sp>
        <p:nvSpPr>
          <p:cNvPr id="36" name="Text 25"/>
          <p:cNvSpPr/>
          <p:nvPr/>
        </p:nvSpPr>
        <p:spPr>
          <a:xfrm>
            <a:off x="2271992" y="3762375"/>
            <a:ext cx="122872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05"/>
              </a:lnSpc>
              <a:buNone/>
            </a:pPr>
            <a:r>
              <a:rPr lang="en-US" sz="892" b="1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회원가입/로그인</a:t>
            </a:r>
            <a:endParaRPr lang="en-US" sz="89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779806" y="1590675"/>
            <a:ext cx="1589157" cy="2492894"/>
          </a:xfrm>
          <a:prstGeom prst="roundRect">
            <a:avLst/>
          </a:prstGeom>
          <a:solidFill>
            <a:srgbClr val="43815E">
              <a:alpha val="5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1423988" y="1590675"/>
            <a:ext cx="1589157" cy="2492894"/>
          </a:xfrm>
          <a:prstGeom prst="roundRect">
            <a:avLst/>
          </a:prstGeom>
          <a:solidFill>
            <a:srgbClr val="43815E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135625" y="1590675"/>
            <a:ext cx="1589157" cy="2492894"/>
          </a:xfrm>
          <a:prstGeom prst="roundRect">
            <a:avLst/>
          </a:prstGeom>
          <a:solidFill>
            <a:srgbClr val="43815E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261922" y="2839661"/>
            <a:ext cx="284322" cy="142161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요청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577111" y="3164600"/>
            <a:ext cx="355402" cy="142161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Ref 조회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287534" y="3164600"/>
            <a:ext cx="578798" cy="142161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프롬프트/응답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145166" y="3291530"/>
            <a:ext cx="497563" cy="142161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JSON 응답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506226" y="2819352"/>
            <a:ext cx="852966" cy="111698"/>
          </a:xfrm>
          <a:prstGeom prst="ellipse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506226" y="3636777"/>
            <a:ext cx="852966" cy="111698"/>
          </a:xfrm>
          <a:prstGeom prst="ellipse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506226" y="3210295"/>
            <a:ext cx="852966" cy="111698"/>
          </a:xfrm>
          <a:prstGeom prst="ellipse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648394" y="2403024"/>
            <a:ext cx="563567" cy="111698"/>
          </a:xfrm>
          <a:prstGeom prst="ellipse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48394" y="1976541"/>
            <a:ext cx="563567" cy="111698"/>
          </a:xfrm>
          <a:prstGeom prst="ellipse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871187" y="2042544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515387" y="3535234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515387" y="3037670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871187" y="3535234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3871187" y="2540107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515387" y="2540107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515387" y="2042544"/>
            <a:ext cx="1411455" cy="375711"/>
          </a:xfrm>
          <a:prstGeom prst="rect">
            <a:avLst/>
          </a:prstGeom>
          <a:solidFill>
            <a:srgbClr val="E8EEEA"/>
          </a:solidFill>
          <a:ln w="27078">
            <a:solidFill>
              <a:srgbClr val="000000"/>
            </a:solidFill>
            <a:prstDash val="solid"/>
          </a:ln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678" y="2727963"/>
            <a:ext cx="954509" cy="58626"/>
          </a:xfrm>
          <a:prstGeom prst="rect">
            <a:avLst/>
          </a:prstGeom>
        </p:spPr>
      </p:pic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35" y="2230399"/>
            <a:ext cx="954509" cy="58626"/>
          </a:xfrm>
          <a:prstGeom prst="rect">
            <a:avLst/>
          </a:prstGeom>
        </p:spPr>
      </p:pic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51" y="2915818"/>
            <a:ext cx="58638" cy="619416"/>
          </a:xfrm>
          <a:prstGeom prst="rect">
            <a:avLst/>
          </a:prstGeom>
        </p:spPr>
      </p:pic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85" y="2137857"/>
            <a:ext cx="1365758" cy="139730"/>
          </a:xfrm>
          <a:prstGeom prst="rect">
            <a:avLst/>
          </a:prstGeom>
        </p:spPr>
      </p:pic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27" y="2570820"/>
            <a:ext cx="1365758" cy="195319"/>
          </a:xfrm>
          <a:prstGeom prst="rect">
            <a:avLst/>
          </a:prstGeom>
        </p:spPr>
      </p:pic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154" y="2680112"/>
            <a:ext cx="1223609" cy="328260"/>
          </a:xfrm>
          <a:prstGeom prst="rect">
            <a:avLst/>
          </a:prstGeom>
        </p:spPr>
      </p:pic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268" y="2658850"/>
            <a:ext cx="1223609" cy="702809"/>
          </a:xfrm>
          <a:prstGeom prst="rect">
            <a:avLst/>
          </a:prstGeom>
        </p:spPr>
      </p:pic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551" y="2670945"/>
            <a:ext cx="1223609" cy="1145575"/>
          </a:xfrm>
          <a:prstGeom prst="rect">
            <a:avLst/>
          </a:prstGeom>
        </p:spPr>
      </p:pic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264" y="2652118"/>
            <a:ext cx="949430" cy="1027251"/>
          </a:xfrm>
          <a:prstGeom prst="rect">
            <a:avLst/>
          </a:prstGeom>
        </p:spPr>
      </p:pic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801" y="2651966"/>
            <a:ext cx="944370" cy="530915"/>
          </a:xfrm>
          <a:prstGeom prst="rect">
            <a:avLst/>
          </a:prstGeom>
        </p:spPr>
      </p:pic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226" y="2885356"/>
            <a:ext cx="852971" cy="243706"/>
          </a:xfrm>
          <a:prstGeom prst="rect">
            <a:avLst/>
          </a:prstGeom>
        </p:spPr>
      </p:pic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6226" y="3702781"/>
            <a:ext cx="852971" cy="243701"/>
          </a:xfrm>
          <a:prstGeom prst="rect">
            <a:avLst/>
          </a:prstGeom>
        </p:spPr>
      </p:pic>
      <p:pic>
        <p:nvPicPr>
          <p:cNvPr id="3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6226" y="3276298"/>
            <a:ext cx="852971" cy="243706"/>
          </a:xfrm>
          <a:prstGeom prst="rect">
            <a:avLst/>
          </a:prstGeom>
        </p:spPr>
      </p:pic>
      <p:pic>
        <p:nvPicPr>
          <p:cNvPr id="3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8394" y="2469027"/>
            <a:ext cx="563556" cy="243706"/>
          </a:xfrm>
          <a:prstGeom prst="rect">
            <a:avLst/>
          </a:prstGeom>
        </p:spPr>
      </p:pic>
      <p:pic>
        <p:nvPicPr>
          <p:cNvPr id="3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8394" y="2042544"/>
            <a:ext cx="563556" cy="243706"/>
          </a:xfrm>
          <a:prstGeom prst="rect">
            <a:avLst/>
          </a:prstGeom>
        </p:spPr>
      </p:pic>
      <p:sp>
        <p:nvSpPr>
          <p:cNvPr id="37" name="Text 20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Overall System</a:t>
            </a:r>
            <a:endParaRPr lang="en-US" sz="3600" dirty="0"/>
          </a:p>
        </p:txBody>
      </p:sp>
      <p:sp>
        <p:nvSpPr>
          <p:cNvPr id="38" name="Text 21"/>
          <p:cNvSpPr/>
          <p:nvPr/>
        </p:nvSpPr>
        <p:spPr>
          <a:xfrm>
            <a:off x="1911400" y="1686626"/>
            <a:ext cx="1076616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72"/>
              </a:lnSpc>
              <a:buNone/>
            </a:pPr>
            <a:r>
              <a:rPr lang="en-US" sz="1039" b="1" spc="-52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Client Side</a:t>
            </a:r>
            <a:endParaRPr lang="en-US" sz="1039" dirty="0"/>
          </a:p>
        </p:txBody>
      </p:sp>
      <p:sp>
        <p:nvSpPr>
          <p:cNvPr id="39" name="Text 22"/>
          <p:cNvSpPr/>
          <p:nvPr/>
        </p:nvSpPr>
        <p:spPr>
          <a:xfrm>
            <a:off x="4389072" y="1686627"/>
            <a:ext cx="832911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72"/>
              </a:lnSpc>
              <a:buNone/>
            </a:pPr>
            <a:r>
              <a:rPr lang="en-US" sz="1039" b="1" spc="-52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Server</a:t>
            </a:r>
            <a:endParaRPr lang="en-US" sz="1039" dirty="0"/>
          </a:p>
        </p:txBody>
      </p:sp>
      <p:sp>
        <p:nvSpPr>
          <p:cNvPr id="40" name="Text 23"/>
          <p:cNvSpPr/>
          <p:nvPr/>
        </p:nvSpPr>
        <p:spPr>
          <a:xfrm>
            <a:off x="6653473" y="1686627"/>
            <a:ext cx="1015690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72"/>
              </a:lnSpc>
              <a:buNone/>
            </a:pPr>
            <a:r>
              <a:rPr lang="en-US" sz="1039" b="1" spc="-52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Database</a:t>
            </a:r>
            <a:endParaRPr lang="en-US" sz="1039" dirty="0"/>
          </a:p>
        </p:txBody>
      </p:sp>
      <p:sp>
        <p:nvSpPr>
          <p:cNvPr id="41" name="Text 24"/>
          <p:cNvSpPr/>
          <p:nvPr/>
        </p:nvSpPr>
        <p:spPr>
          <a:xfrm>
            <a:off x="6638237" y="2941204"/>
            <a:ext cx="1046153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CheckUp</a:t>
            </a:r>
            <a:endParaRPr lang="en-US" sz="919" dirty="0"/>
          </a:p>
        </p:txBody>
      </p:sp>
      <p:sp>
        <p:nvSpPr>
          <p:cNvPr id="42" name="Text 25"/>
          <p:cNvSpPr/>
          <p:nvPr/>
        </p:nvSpPr>
        <p:spPr>
          <a:xfrm>
            <a:off x="6567171" y="3758629"/>
            <a:ext cx="1193391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StandardRef</a:t>
            </a:r>
            <a:endParaRPr lang="en-US" sz="919" dirty="0"/>
          </a:p>
        </p:txBody>
      </p:sp>
      <p:sp>
        <p:nvSpPr>
          <p:cNvPr id="43" name="Text 26"/>
          <p:cNvSpPr/>
          <p:nvPr/>
        </p:nvSpPr>
        <p:spPr>
          <a:xfrm>
            <a:off x="6567171" y="3332147"/>
            <a:ext cx="1193391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Conversation</a:t>
            </a:r>
            <a:endParaRPr lang="en-US" sz="919" dirty="0"/>
          </a:p>
        </p:txBody>
      </p:sp>
      <p:sp>
        <p:nvSpPr>
          <p:cNvPr id="44" name="Text 27"/>
          <p:cNvSpPr/>
          <p:nvPr/>
        </p:nvSpPr>
        <p:spPr>
          <a:xfrm>
            <a:off x="6805780" y="2514722"/>
            <a:ext cx="705982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Chat</a:t>
            </a:r>
            <a:endParaRPr lang="en-US" sz="919" dirty="0"/>
          </a:p>
        </p:txBody>
      </p:sp>
      <p:sp>
        <p:nvSpPr>
          <p:cNvPr id="45" name="Text 28"/>
          <p:cNvSpPr/>
          <p:nvPr/>
        </p:nvSpPr>
        <p:spPr>
          <a:xfrm>
            <a:off x="6810877" y="2088239"/>
            <a:ext cx="70090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User</a:t>
            </a:r>
            <a:endParaRPr lang="en-US" sz="919" dirty="0"/>
          </a:p>
        </p:txBody>
      </p:sp>
      <p:sp>
        <p:nvSpPr>
          <p:cNvPr id="46" name="Text 29"/>
          <p:cNvSpPr/>
          <p:nvPr/>
        </p:nvSpPr>
        <p:spPr>
          <a:xfrm>
            <a:off x="4246904" y="2149164"/>
            <a:ext cx="1102002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User Module</a:t>
            </a:r>
            <a:endParaRPr lang="en-US" sz="919" dirty="0"/>
          </a:p>
        </p:txBody>
      </p:sp>
      <p:sp>
        <p:nvSpPr>
          <p:cNvPr id="47" name="Text 30"/>
          <p:cNvSpPr/>
          <p:nvPr/>
        </p:nvSpPr>
        <p:spPr>
          <a:xfrm>
            <a:off x="1891103" y="3641855"/>
            <a:ext cx="1117233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108"/>
              </a:lnSpc>
              <a:buNone/>
            </a:pPr>
            <a:r>
              <a:rPr lang="en-US" sz="840" spc="-1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ChatWindow</a:t>
            </a:r>
            <a:endParaRPr lang="en-US" sz="840" dirty="0"/>
          </a:p>
        </p:txBody>
      </p:sp>
      <p:sp>
        <p:nvSpPr>
          <p:cNvPr id="48" name="Text 31"/>
          <p:cNvSpPr/>
          <p:nvPr/>
        </p:nvSpPr>
        <p:spPr>
          <a:xfrm>
            <a:off x="1972345" y="3144292"/>
            <a:ext cx="959841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108"/>
              </a:lnSpc>
              <a:buNone/>
            </a:pPr>
            <a:r>
              <a:rPr lang="en-US" sz="840" spc="-1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ChatInput</a:t>
            </a:r>
            <a:endParaRPr lang="en-US" sz="840" dirty="0"/>
          </a:p>
        </p:txBody>
      </p:sp>
      <p:sp>
        <p:nvSpPr>
          <p:cNvPr id="49" name="Text 32"/>
          <p:cNvSpPr/>
          <p:nvPr/>
        </p:nvSpPr>
        <p:spPr>
          <a:xfrm>
            <a:off x="4373817" y="3641855"/>
            <a:ext cx="858297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AI Logic</a:t>
            </a:r>
            <a:endParaRPr lang="en-US" sz="919" dirty="0"/>
          </a:p>
        </p:txBody>
      </p:sp>
      <p:sp>
        <p:nvSpPr>
          <p:cNvPr id="50" name="Text 33"/>
          <p:cNvSpPr/>
          <p:nvPr/>
        </p:nvSpPr>
        <p:spPr>
          <a:xfrm>
            <a:off x="4251964" y="2646728"/>
            <a:ext cx="1107079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4"/>
              </a:lnSpc>
              <a:buNone/>
            </a:pPr>
            <a:r>
              <a:rPr lang="en-US" sz="919" spc="-4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Chat Module</a:t>
            </a:r>
            <a:endParaRPr lang="en-US" sz="919" dirty="0"/>
          </a:p>
        </p:txBody>
      </p:sp>
      <p:sp>
        <p:nvSpPr>
          <p:cNvPr id="51" name="Text 34"/>
          <p:cNvSpPr/>
          <p:nvPr/>
        </p:nvSpPr>
        <p:spPr>
          <a:xfrm>
            <a:off x="2028174" y="2646728"/>
            <a:ext cx="848143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108"/>
              </a:lnSpc>
              <a:buNone/>
            </a:pPr>
            <a:r>
              <a:rPr lang="en-US" sz="840" spc="-1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Sidebar</a:t>
            </a:r>
            <a:endParaRPr lang="en-US" sz="840" dirty="0"/>
          </a:p>
        </p:txBody>
      </p:sp>
      <p:sp>
        <p:nvSpPr>
          <p:cNvPr id="52" name="Text 35"/>
          <p:cNvSpPr/>
          <p:nvPr/>
        </p:nvSpPr>
        <p:spPr>
          <a:xfrm>
            <a:off x="2033253" y="2149164"/>
            <a:ext cx="837988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108"/>
              </a:lnSpc>
              <a:buNone/>
            </a:pPr>
            <a:r>
              <a:rPr lang="en-US" sz="840" spc="-17" kern="0" dirty="0">
                <a:solidFill>
                  <a:srgbClr val="E8EEEA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Header</a:t>
            </a:r>
            <a:endParaRPr lang="en-US" sz="840" dirty="0"/>
          </a:p>
        </p:txBody>
      </p:sp>
      <p:sp>
        <p:nvSpPr>
          <p:cNvPr id="53" name="Text 36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4" name="Text 37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888" y="1071563"/>
            <a:ext cx="4787968" cy="4129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RAG Engine Stucture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00063" y="1071563"/>
            <a:ext cx="7072313" cy="352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User Data + StandardRef(DB) + Prompt Engineering </a:t>
            </a:r>
            <a:endParaRPr lang="en-US" sz="1125" dirty="0"/>
          </a:p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→ LLM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5652678" y="1457325"/>
            <a:ext cx="1876845" cy="2896268"/>
          </a:xfrm>
          <a:prstGeom prst="roundRect">
            <a:avLst>
              <a:gd name="adj" fmla="val 9744"/>
            </a:avLst>
          </a:prstGeom>
          <a:solidFill>
            <a:srgbClr val="E2E2E2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810715" y="1836645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33564" y="1457325"/>
            <a:ext cx="1876845" cy="2896268"/>
          </a:xfrm>
          <a:prstGeom prst="roundRect">
            <a:avLst>
              <a:gd name="adj" fmla="val 9744"/>
            </a:avLst>
          </a:prstGeom>
          <a:solidFill>
            <a:srgbClr val="E2E2E2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791620" y="3812271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91620" y="3318364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791620" y="2824458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791620" y="1836645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91620" y="2330551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614488" y="1457325"/>
            <a:ext cx="1876845" cy="2896268"/>
          </a:xfrm>
          <a:prstGeom prst="roundRect">
            <a:avLst>
              <a:gd name="adj" fmla="val 9744"/>
            </a:avLst>
          </a:prstGeom>
          <a:solidFill>
            <a:srgbClr val="E2E2E2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1772543" y="3812271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772543" y="3318364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772543" y="2824458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772543" y="2330551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1772543" y="1836645"/>
            <a:ext cx="1560744" cy="434638"/>
          </a:xfrm>
          <a:prstGeom prst="roundRect">
            <a:avLst>
              <a:gd name="adj" fmla="val 42076"/>
            </a:avLst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679" y="1943056"/>
            <a:ext cx="227577" cy="217329"/>
          </a:xfrm>
          <a:prstGeom prst="rect">
            <a:avLst/>
          </a:prstGeom>
        </p:spPr>
      </p:pic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579" y="3917757"/>
            <a:ext cx="227577" cy="217329"/>
          </a:xfrm>
          <a:prstGeom prst="rect">
            <a:avLst/>
          </a:prstGeom>
        </p:spPr>
      </p:pic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79" y="3422947"/>
            <a:ext cx="227577" cy="217329"/>
          </a:xfrm>
          <a:prstGeom prst="rect">
            <a:avLst/>
          </a:prstGeom>
        </p:spPr>
      </p:pic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579" y="2932676"/>
            <a:ext cx="227577" cy="217329"/>
          </a:xfrm>
          <a:prstGeom prst="rect">
            <a:avLst/>
          </a:prstGeom>
        </p:spPr>
      </p:pic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579" y="1943056"/>
            <a:ext cx="227577" cy="217329"/>
          </a:xfrm>
          <a:prstGeom prst="rect">
            <a:avLst/>
          </a:prstGeom>
        </p:spPr>
      </p:pic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79" y="2437866"/>
            <a:ext cx="227577" cy="217329"/>
          </a:xfrm>
          <a:prstGeom prst="rect">
            <a:avLst/>
          </a:prstGeom>
        </p:spPr>
      </p:pic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479" y="3917757"/>
            <a:ext cx="227577" cy="217329"/>
          </a:xfrm>
          <a:prstGeom prst="rect">
            <a:avLst/>
          </a:prstGeom>
        </p:spPr>
      </p:pic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479" y="3427486"/>
            <a:ext cx="227577" cy="217329"/>
          </a:xfrm>
          <a:prstGeom prst="rect">
            <a:avLst/>
          </a:prstGeom>
        </p:spPr>
      </p:pic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0479" y="2932676"/>
            <a:ext cx="227577" cy="217329"/>
          </a:xfrm>
          <a:prstGeom prst="rect">
            <a:avLst/>
          </a:prstGeom>
        </p:spPr>
      </p:pic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479" y="2437866"/>
            <a:ext cx="227577" cy="217329"/>
          </a:xfrm>
          <a:prstGeom prst="rect">
            <a:avLst/>
          </a:prstGeom>
        </p:spPr>
      </p:pic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0479" y="1943056"/>
            <a:ext cx="227577" cy="217329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Tech Stack</a:t>
            </a:r>
            <a:endParaRPr lang="en-US" sz="3600" dirty="0"/>
          </a:p>
        </p:txBody>
      </p:sp>
      <p:sp>
        <p:nvSpPr>
          <p:cNvPr id="29" name="Text 16"/>
          <p:cNvSpPr/>
          <p:nvPr/>
        </p:nvSpPr>
        <p:spPr>
          <a:xfrm>
            <a:off x="5810734" y="1504740"/>
            <a:ext cx="614363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40"/>
              </a:lnSpc>
              <a:buNone/>
            </a:pPr>
            <a:r>
              <a:rPr lang="en-US" sz="1244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AI</a:t>
            </a:r>
            <a:endParaRPr lang="en-US" sz="1244" dirty="0"/>
          </a:p>
        </p:txBody>
      </p:sp>
      <p:sp>
        <p:nvSpPr>
          <p:cNvPr id="30" name="Text 17"/>
          <p:cNvSpPr/>
          <p:nvPr/>
        </p:nvSpPr>
        <p:spPr>
          <a:xfrm>
            <a:off x="6319112" y="1902252"/>
            <a:ext cx="1114425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OpenAI API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GPT 언어모델 </a:t>
            </a:r>
            <a:endParaRPr lang="en-US" sz="947" dirty="0"/>
          </a:p>
        </p:txBody>
      </p:sp>
      <p:sp>
        <p:nvSpPr>
          <p:cNvPr id="31" name="Text 18"/>
          <p:cNvSpPr/>
          <p:nvPr/>
        </p:nvSpPr>
        <p:spPr>
          <a:xfrm>
            <a:off x="3791620" y="1504740"/>
            <a:ext cx="1123950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40"/>
              </a:lnSpc>
              <a:buNone/>
            </a:pPr>
            <a:r>
              <a:rPr lang="en-US" sz="1244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Backend</a:t>
            </a:r>
            <a:endParaRPr lang="en-US" sz="1244" dirty="0"/>
          </a:p>
        </p:txBody>
      </p:sp>
      <p:sp>
        <p:nvSpPr>
          <p:cNvPr id="32" name="Text 19"/>
          <p:cNvSpPr/>
          <p:nvPr/>
        </p:nvSpPr>
        <p:spPr>
          <a:xfrm>
            <a:off x="4299998" y="3879099"/>
            <a:ext cx="1243013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Github Action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CI/CD</a:t>
            </a:r>
            <a:endParaRPr lang="en-US" sz="947" dirty="0"/>
          </a:p>
        </p:txBody>
      </p:sp>
      <p:sp>
        <p:nvSpPr>
          <p:cNvPr id="33" name="Text 20"/>
          <p:cNvSpPr/>
          <p:nvPr/>
        </p:nvSpPr>
        <p:spPr>
          <a:xfrm>
            <a:off x="4299998" y="3384786"/>
            <a:ext cx="1023937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cloudtype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배포</a:t>
            </a:r>
            <a:endParaRPr lang="en-US" sz="947" dirty="0"/>
          </a:p>
        </p:txBody>
      </p:sp>
      <p:sp>
        <p:nvSpPr>
          <p:cNvPr id="34" name="Text 21"/>
          <p:cNvSpPr/>
          <p:nvPr/>
        </p:nvSpPr>
        <p:spPr>
          <a:xfrm>
            <a:off x="4299998" y="2890472"/>
            <a:ext cx="1152525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PostgreSQL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DB</a:t>
            </a:r>
            <a:endParaRPr lang="en-US" sz="947" dirty="0"/>
          </a:p>
        </p:txBody>
      </p:sp>
      <p:sp>
        <p:nvSpPr>
          <p:cNvPr id="35" name="Text 22"/>
          <p:cNvSpPr/>
          <p:nvPr/>
        </p:nvSpPr>
        <p:spPr>
          <a:xfrm>
            <a:off x="4299998" y="1902252"/>
            <a:ext cx="857250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Nest.js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프레임워크 </a:t>
            </a:r>
            <a:endParaRPr lang="en-US" sz="947" dirty="0"/>
          </a:p>
        </p:txBody>
      </p:sp>
      <p:sp>
        <p:nvSpPr>
          <p:cNvPr id="36" name="Text 23"/>
          <p:cNvSpPr/>
          <p:nvPr/>
        </p:nvSpPr>
        <p:spPr>
          <a:xfrm>
            <a:off x="4299998" y="2396566"/>
            <a:ext cx="1066800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TypeScript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언어</a:t>
            </a:r>
            <a:endParaRPr lang="en-US" sz="947" dirty="0"/>
          </a:p>
        </p:txBody>
      </p:sp>
      <p:sp>
        <p:nvSpPr>
          <p:cNvPr id="37" name="Text 24"/>
          <p:cNvSpPr/>
          <p:nvPr/>
        </p:nvSpPr>
        <p:spPr>
          <a:xfrm>
            <a:off x="1772543" y="1504740"/>
            <a:ext cx="1138237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40"/>
              </a:lnSpc>
              <a:buNone/>
            </a:pPr>
            <a:r>
              <a:rPr lang="en-US" sz="1244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Frontend</a:t>
            </a:r>
            <a:endParaRPr lang="en-US" sz="1244" dirty="0"/>
          </a:p>
        </p:txBody>
      </p:sp>
      <p:sp>
        <p:nvSpPr>
          <p:cNvPr id="38" name="Text 25"/>
          <p:cNvSpPr/>
          <p:nvPr/>
        </p:nvSpPr>
        <p:spPr>
          <a:xfrm>
            <a:off x="2280940" y="3879506"/>
            <a:ext cx="1204913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Tailwind CSS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스타일링</a:t>
            </a:r>
            <a:endParaRPr lang="en-US" sz="947" dirty="0"/>
          </a:p>
        </p:txBody>
      </p:sp>
      <p:sp>
        <p:nvSpPr>
          <p:cNvPr id="39" name="Text 26"/>
          <p:cNvSpPr/>
          <p:nvPr/>
        </p:nvSpPr>
        <p:spPr>
          <a:xfrm>
            <a:off x="2280940" y="3385192"/>
            <a:ext cx="1171575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React Query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API 통신</a:t>
            </a:r>
            <a:endParaRPr lang="en-US" sz="947" dirty="0"/>
          </a:p>
        </p:txBody>
      </p:sp>
      <p:sp>
        <p:nvSpPr>
          <p:cNvPr id="40" name="Text 27"/>
          <p:cNvSpPr/>
          <p:nvPr/>
        </p:nvSpPr>
        <p:spPr>
          <a:xfrm>
            <a:off x="2280940" y="2890879"/>
            <a:ext cx="928688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Zustand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상태관리</a:t>
            </a:r>
            <a:endParaRPr lang="en-US" sz="947" dirty="0"/>
          </a:p>
        </p:txBody>
      </p:sp>
      <p:sp>
        <p:nvSpPr>
          <p:cNvPr id="41" name="Text 28"/>
          <p:cNvSpPr/>
          <p:nvPr/>
        </p:nvSpPr>
        <p:spPr>
          <a:xfrm>
            <a:off x="2280940" y="2396566"/>
            <a:ext cx="1066800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TypeScript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언어</a:t>
            </a:r>
            <a:endParaRPr lang="en-US" sz="947" dirty="0"/>
          </a:p>
        </p:txBody>
      </p:sp>
      <p:sp>
        <p:nvSpPr>
          <p:cNvPr id="42" name="Text 29"/>
          <p:cNvSpPr/>
          <p:nvPr/>
        </p:nvSpPr>
        <p:spPr>
          <a:xfrm>
            <a:off x="2280940" y="1902252"/>
            <a:ext cx="857250" cy="3000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20"/>
              </a:lnSpc>
              <a:buNone/>
            </a:pPr>
            <a:r>
              <a:rPr lang="en-US" sz="947" b="1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Next.js</a:t>
            </a:r>
            <a:endParaRPr lang="en-US" sz="947" dirty="0"/>
          </a:p>
          <a:p>
            <a:pPr algn="l" indent="0" marL="0">
              <a:lnSpc>
                <a:spcPts val="1014"/>
              </a:lnSpc>
              <a:buNone/>
            </a:pPr>
            <a:r>
              <a:rPr lang="en-US" sz="676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프레임워크 </a:t>
            </a:r>
            <a:endParaRPr lang="en-US" sz="947" dirty="0"/>
          </a:p>
        </p:txBody>
      </p:sp>
      <p:sp>
        <p:nvSpPr>
          <p:cNvPr id="43" name="Text 30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44" name="Text 31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4.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1C1E2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Implementation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47950" y="-2919412"/>
            <a:ext cx="6343650" cy="6219825"/>
          </a:xfrm>
          <a:prstGeom prst="ellipse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300538" y="-2195512"/>
            <a:ext cx="7462838" cy="4114800"/>
          </a:xfrm>
          <a:prstGeom prst="ellipse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1681162" y="3233738"/>
            <a:ext cx="7462838" cy="4114800"/>
          </a:xfrm>
          <a:prstGeom prst="ellipse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4572000" y="-2695575"/>
            <a:ext cx="7991475" cy="7839075"/>
          </a:xfrm>
          <a:prstGeom prst="ellipse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228600" y="4743450"/>
            <a:ext cx="1990725" cy="1524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528638" y="1919288"/>
            <a:ext cx="8548688" cy="1114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8775"/>
              </a:lnSpc>
              <a:buNone/>
            </a:pPr>
            <a:r>
              <a:rPr lang="en-US" sz="6750" b="1" spc="-337" kern="0" dirty="0">
                <a:solidFill>
                  <a:srgbClr val="33915C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BioLens</a:t>
            </a:r>
            <a:endParaRPr lang="en-US" sz="6750" dirty="0"/>
          </a:p>
        </p:txBody>
      </p:sp>
      <p:sp>
        <p:nvSpPr>
          <p:cNvPr id="8" name="Text 6"/>
          <p:cNvSpPr/>
          <p:nvPr/>
        </p:nvSpPr>
        <p:spPr>
          <a:xfrm>
            <a:off x="0" y="5291138"/>
            <a:ext cx="1333500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5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228600" y="4552950"/>
            <a:ext cx="952500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511"/>
              </a:lnSpc>
              <a:buNone/>
            </a:pPr>
            <a:r>
              <a:rPr lang="en-US" sz="1163" b="1" spc="-58" kern="0" dirty="0">
                <a:solidFill>
                  <a:srgbClr val="9F9F9F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TEAM 5</a:t>
            </a:r>
            <a:endParaRPr lang="en-US" sz="1163" dirty="0"/>
          </a:p>
        </p:txBody>
      </p:sp>
      <p:sp>
        <p:nvSpPr>
          <p:cNvPr id="10" name="Text 8"/>
          <p:cNvSpPr/>
          <p:nvPr/>
        </p:nvSpPr>
        <p:spPr>
          <a:xfrm>
            <a:off x="7472363" y="4743450"/>
            <a:ext cx="1966913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소프트웨어공학개론 최종 발표 </a:t>
            </a:r>
            <a:endParaRPr lang="en-US" sz="938" dirty="0"/>
          </a:p>
        </p:txBody>
      </p:sp>
      <p:sp>
        <p:nvSpPr>
          <p:cNvPr id="11" name="Text 9"/>
          <p:cNvSpPr/>
          <p:nvPr/>
        </p:nvSpPr>
        <p:spPr>
          <a:xfrm>
            <a:off x="228600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박지환</a:t>
            </a:r>
            <a:endParaRPr lang="en-US" sz="938" dirty="0"/>
          </a:p>
        </p:txBody>
      </p:sp>
      <p:sp>
        <p:nvSpPr>
          <p:cNvPr id="12" name="Text 10"/>
          <p:cNvSpPr/>
          <p:nvPr/>
        </p:nvSpPr>
        <p:spPr>
          <a:xfrm>
            <a:off x="642938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김다솜</a:t>
            </a:r>
            <a:endParaRPr lang="en-US" sz="938" dirty="0"/>
          </a:p>
        </p:txBody>
      </p:sp>
      <p:sp>
        <p:nvSpPr>
          <p:cNvPr id="13" name="Text 11"/>
          <p:cNvSpPr/>
          <p:nvPr/>
        </p:nvSpPr>
        <p:spPr>
          <a:xfrm>
            <a:off x="1057275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김주민</a:t>
            </a:r>
            <a:endParaRPr lang="en-US" sz="938" dirty="0"/>
          </a:p>
        </p:txBody>
      </p:sp>
      <p:sp>
        <p:nvSpPr>
          <p:cNvPr id="14" name="Text 12"/>
          <p:cNvSpPr/>
          <p:nvPr/>
        </p:nvSpPr>
        <p:spPr>
          <a:xfrm>
            <a:off x="1471613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이은서</a:t>
            </a:r>
            <a:endParaRPr lang="en-US" sz="938" dirty="0"/>
          </a:p>
        </p:txBody>
      </p:sp>
      <p:sp>
        <p:nvSpPr>
          <p:cNvPr id="15" name="Text 13"/>
          <p:cNvSpPr/>
          <p:nvPr/>
        </p:nvSpPr>
        <p:spPr>
          <a:xfrm>
            <a:off x="1885950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정철민</a:t>
            </a:r>
            <a:endParaRPr lang="en-US" sz="938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2814638"/>
            <a:ext cx="3149333" cy="236486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571500"/>
            <a:ext cx="4957763" cy="4757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Backend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500063" y="1071563"/>
            <a:ext cx="2847975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NestJS &amp; Prisma ORM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313" y="1743075"/>
            <a:ext cx="6415088" cy="3124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Backend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00063" y="1071563"/>
            <a:ext cx="7072313" cy="3571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ERD</a:t>
            </a:r>
            <a:endParaRPr lang="en-US" sz="1125" dirty="0"/>
          </a:p>
          <a:p>
            <a:pPr algn="l" marL="342900" indent="-342900">
              <a:lnSpc>
                <a:spcPts val="1384"/>
              </a:lnSpc>
              <a:buSzPct val="100000"/>
              <a:buChar char="•"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defined entities such as Chat, Conversation, User, CheckUp, and StandardRef using Prisma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763" y="3657600"/>
            <a:ext cx="3452813" cy="150971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8" y="881063"/>
            <a:ext cx="4924425" cy="21717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8" y="2343150"/>
            <a:ext cx="4924425" cy="28241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Backend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500063" y="1071563"/>
            <a:ext cx="7072313" cy="1238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OpenAPI (Swagger)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GET /health : 서버 상태 확인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POST /chat : 채팅 메시지 전송 및 AI 응답 요청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GET /chat : 사용자의 채팅방 목록 조회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GET /chat/{chatId} : 특정 채팅방 대화 내용 조회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DELETE /chat/{chatId} : 채팅방 삭제</a:t>
            </a: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9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1038" y="747713"/>
            <a:ext cx="4029075" cy="39443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985963"/>
            <a:ext cx="1485900" cy="2581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Backend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500063" y="1071563"/>
            <a:ext cx="7072313" cy="2000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User / Chat Module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0763" y="1071563"/>
            <a:ext cx="6729413" cy="4010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Database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3" y="1628775"/>
            <a:ext cx="3014663" cy="33289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8" y="1262063"/>
            <a:ext cx="3028950" cy="36957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266825"/>
            <a:ext cx="3357563" cy="36909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Database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500063" y="1071563"/>
            <a:ext cx="2847975" cy="4048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데이터셋 출처</a:t>
            </a:r>
            <a:endParaRPr lang="en-US" sz="1125" dirty="0"/>
          </a:p>
          <a:p>
            <a:pPr algn="l" marL="342900" indent="-342900">
              <a:lnSpc>
                <a:spcPts val="1594"/>
              </a:lnSpc>
              <a:buSzPct val="100000"/>
              <a:buChar char="•"/>
            </a:pPr>
            <a:r>
              <a:rPr lang="en-US" sz="938" spc="-56" kern="0" dirty="0">
                <a:solidFill>
                  <a:srgbClr val="9B9B9B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공공기관 / 의학 사이트 / 학술논문 등</a:t>
            </a:r>
            <a:endParaRPr lang="en-US" sz="1125" dirty="0"/>
          </a:p>
        </p:txBody>
      </p:sp>
      <p:sp>
        <p:nvSpPr>
          <p:cNvPr id="8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9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500063"/>
            <a:ext cx="3141604" cy="48495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Frontend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00063" y="1071563"/>
            <a:ext cx="2847975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Frontend Structure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552575"/>
            <a:ext cx="8724900" cy="309205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3" y="2828925"/>
            <a:ext cx="277304" cy="15039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3971925"/>
            <a:ext cx="192309" cy="36282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3" y="1433513"/>
            <a:ext cx="285108" cy="22511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8" y="1433513"/>
            <a:ext cx="280425" cy="31413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Frontend</a:t>
            </a:r>
            <a:endParaRPr lang="en-US" sz="3600" dirty="0"/>
          </a:p>
        </p:txBody>
      </p:sp>
      <p:sp>
        <p:nvSpPr>
          <p:cNvPr id="9" name="Text 2"/>
          <p:cNvSpPr/>
          <p:nvPr/>
        </p:nvSpPr>
        <p:spPr>
          <a:xfrm>
            <a:off x="500063" y="1071563"/>
            <a:ext cx="2847975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Main UI Components</a:t>
            </a:r>
            <a:endParaRPr lang="en-US" sz="1125" dirty="0"/>
          </a:p>
        </p:txBody>
      </p:sp>
      <p:sp>
        <p:nvSpPr>
          <p:cNvPr id="10" name="Text 3"/>
          <p:cNvSpPr/>
          <p:nvPr/>
        </p:nvSpPr>
        <p:spPr>
          <a:xfrm>
            <a:off x="1000125" y="4233863"/>
            <a:ext cx="1495425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23"/>
              </a:lnSpc>
              <a:buNone/>
            </a:pPr>
            <a:r>
              <a:rPr lang="en-US" sz="750" spc="-3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채팅/기록/설정 등 메뉴 이동</a:t>
            </a:r>
            <a:endParaRPr lang="en-US" sz="750" dirty="0"/>
          </a:p>
        </p:txBody>
      </p:sp>
      <p:sp>
        <p:nvSpPr>
          <p:cNvPr id="11" name="Text 4"/>
          <p:cNvSpPr/>
          <p:nvPr/>
        </p:nvSpPr>
        <p:spPr>
          <a:xfrm>
            <a:off x="2395538" y="4233863"/>
            <a:ext cx="1004888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23"/>
              </a:lnSpc>
              <a:buNone/>
            </a:pPr>
            <a:r>
              <a:rPr lang="en-US" sz="750" spc="-3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대화 입력 영역</a:t>
            </a:r>
            <a:endParaRPr lang="en-US" sz="750" dirty="0"/>
          </a:p>
        </p:txBody>
      </p:sp>
      <p:sp>
        <p:nvSpPr>
          <p:cNvPr id="12" name="Text 5"/>
          <p:cNvSpPr/>
          <p:nvPr/>
        </p:nvSpPr>
        <p:spPr>
          <a:xfrm>
            <a:off x="2843213" y="1371600"/>
            <a:ext cx="2047875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23"/>
              </a:lnSpc>
              <a:buNone/>
            </a:pPr>
            <a:r>
              <a:rPr lang="en-US" sz="750" spc="-3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서비스 로고, 사용자 이름, 로그아웃 버튼 등</a:t>
            </a:r>
            <a:endParaRPr lang="en-US" sz="750" dirty="0"/>
          </a:p>
        </p:txBody>
      </p:sp>
      <p:sp>
        <p:nvSpPr>
          <p:cNvPr id="13" name="Text 6"/>
          <p:cNvSpPr/>
          <p:nvPr/>
        </p:nvSpPr>
        <p:spPr>
          <a:xfrm>
            <a:off x="7229475" y="1371600"/>
            <a:ext cx="1876425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23"/>
              </a:lnSpc>
              <a:buNone/>
            </a:pPr>
            <a:r>
              <a:rPr lang="en-US" sz="750" spc="-3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건강검진 수치를 입력하는 폼 컴포넌트</a:t>
            </a:r>
            <a:endParaRPr lang="en-US" sz="750" dirty="0"/>
          </a:p>
        </p:txBody>
      </p:sp>
      <p:sp>
        <p:nvSpPr>
          <p:cNvPr id="14" name="Text 7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15" name="Text 8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1314450"/>
            <a:ext cx="4376738" cy="30099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14450"/>
            <a:ext cx="3607789" cy="3009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Frontend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500063" y="1071563"/>
            <a:ext cx="2847975" cy="176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84"/>
              </a:lnSpc>
              <a:buNone/>
            </a:pPr>
            <a:r>
              <a:rPr lang="en-US" sz="1125" spc="-56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Chat class diagram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5.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Challenges &amp; Solutions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24350" y="476250"/>
            <a:ext cx="4343400" cy="389096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4324350" y="476250"/>
            <a:ext cx="4343400" cy="32385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4324350" y="952500"/>
            <a:ext cx="4343400" cy="1152525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4324350" y="2257426"/>
            <a:ext cx="4343400" cy="328613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4324350" y="2738438"/>
            <a:ext cx="4343400" cy="1152525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4324350" y="4043364"/>
            <a:ext cx="4343400" cy="32385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4324350" y="4043364"/>
            <a:ext cx="4343400" cy="209550"/>
          </a:xfrm>
          <a:prstGeom prst="rect">
            <a:avLst/>
          </a:prstGeom>
          <a:noFill/>
          <a:ln/>
        </p:spPr>
      </p:sp>
      <p:sp>
        <p:nvSpPr>
          <p:cNvPr id="10" name="Shape 8"/>
          <p:cNvSpPr/>
          <p:nvPr/>
        </p:nvSpPr>
        <p:spPr>
          <a:xfrm>
            <a:off x="4324350" y="2738438"/>
            <a:ext cx="4343400" cy="209550"/>
          </a:xfrm>
          <a:prstGeom prst="rect">
            <a:avLst/>
          </a:prstGeom>
          <a:noFill/>
          <a:ln/>
        </p:spPr>
      </p:sp>
      <p:sp>
        <p:nvSpPr>
          <p:cNvPr id="11" name="Shape 9"/>
          <p:cNvSpPr/>
          <p:nvPr/>
        </p:nvSpPr>
        <p:spPr>
          <a:xfrm>
            <a:off x="4324350" y="3176588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2" name="Shape 10"/>
          <p:cNvSpPr/>
          <p:nvPr/>
        </p:nvSpPr>
        <p:spPr>
          <a:xfrm>
            <a:off x="4324350" y="3452813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3" name="Shape 11"/>
          <p:cNvSpPr/>
          <p:nvPr/>
        </p:nvSpPr>
        <p:spPr>
          <a:xfrm>
            <a:off x="4324350" y="3729038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4324350" y="2257426"/>
            <a:ext cx="4343400" cy="209550"/>
          </a:xfrm>
          <a:prstGeom prst="rect">
            <a:avLst/>
          </a:prstGeom>
          <a:noFill/>
          <a:ln/>
        </p:spPr>
      </p:sp>
      <p:sp>
        <p:nvSpPr>
          <p:cNvPr id="15" name="Shape 13"/>
          <p:cNvSpPr/>
          <p:nvPr/>
        </p:nvSpPr>
        <p:spPr>
          <a:xfrm>
            <a:off x="4324350" y="952500"/>
            <a:ext cx="4343400" cy="209550"/>
          </a:xfrm>
          <a:prstGeom prst="rect">
            <a:avLst/>
          </a:prstGeom>
          <a:noFill/>
          <a:ln/>
        </p:spPr>
      </p:sp>
      <p:sp>
        <p:nvSpPr>
          <p:cNvPr id="16" name="Shape 14"/>
          <p:cNvSpPr/>
          <p:nvPr/>
        </p:nvSpPr>
        <p:spPr>
          <a:xfrm>
            <a:off x="4324350" y="1390651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7" name="Shape 15"/>
          <p:cNvSpPr/>
          <p:nvPr/>
        </p:nvSpPr>
        <p:spPr>
          <a:xfrm>
            <a:off x="4324350" y="1666876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8" name="Shape 16"/>
          <p:cNvSpPr/>
          <p:nvPr/>
        </p:nvSpPr>
        <p:spPr>
          <a:xfrm>
            <a:off x="4324350" y="1943101"/>
            <a:ext cx="4343400" cy="161925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4324350" y="476250"/>
            <a:ext cx="4343400" cy="209550"/>
          </a:xfrm>
          <a:prstGeom prst="rect">
            <a:avLst/>
          </a:prstGeom>
          <a:noFill/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6313" y="4681538"/>
            <a:ext cx="142875" cy="142875"/>
          </a:xfrm>
          <a:prstGeom prst="rect">
            <a:avLst/>
          </a:prstGeom>
        </p:spPr>
      </p:pic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4367214"/>
            <a:ext cx="4343400" cy="4763"/>
          </a:xfrm>
          <a:prstGeom prst="rect">
            <a:avLst/>
          </a:prstGeom>
        </p:spPr>
      </p:pic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3062288"/>
            <a:ext cx="4343400" cy="4763"/>
          </a:xfrm>
          <a:prstGeom prst="rect">
            <a:avLst/>
          </a:prstGeom>
        </p:spPr>
      </p:pic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0" y="2581276"/>
            <a:ext cx="4343400" cy="4763"/>
          </a:xfrm>
          <a:prstGeom prst="rect">
            <a:avLst/>
          </a:prstGeom>
        </p:spPr>
      </p:pic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0" y="1276350"/>
            <a:ext cx="4343400" cy="4763"/>
          </a:xfrm>
          <a:prstGeom prst="rect">
            <a:avLst/>
          </a:prstGeom>
        </p:spPr>
      </p:pic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800100"/>
            <a:ext cx="4343400" cy="476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476250" y="476250"/>
            <a:ext cx="2162175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Contents</a:t>
            </a:r>
            <a:endParaRPr lang="en-US" sz="3600" dirty="0"/>
          </a:p>
        </p:txBody>
      </p:sp>
      <p:sp>
        <p:nvSpPr>
          <p:cNvPr id="27" name="Text 19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28" name="Text 20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  <p:sp>
        <p:nvSpPr>
          <p:cNvPr id="29" name="Text 21"/>
          <p:cNvSpPr/>
          <p:nvPr/>
        </p:nvSpPr>
        <p:spPr>
          <a:xfrm>
            <a:off x="4324350" y="4043364"/>
            <a:ext cx="2305050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and Solutions</a:t>
            </a:r>
            <a:endParaRPr lang="en-US" sz="1350" dirty="0"/>
          </a:p>
        </p:txBody>
      </p:sp>
      <p:sp>
        <p:nvSpPr>
          <p:cNvPr id="30" name="Text 22"/>
          <p:cNvSpPr/>
          <p:nvPr/>
        </p:nvSpPr>
        <p:spPr>
          <a:xfrm>
            <a:off x="8220075" y="4043364"/>
            <a:ext cx="9048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5</a:t>
            </a:r>
            <a:endParaRPr lang="en-US" sz="1350" dirty="0"/>
          </a:p>
        </p:txBody>
      </p:sp>
      <p:sp>
        <p:nvSpPr>
          <p:cNvPr id="31" name="Text 23"/>
          <p:cNvSpPr/>
          <p:nvPr/>
        </p:nvSpPr>
        <p:spPr>
          <a:xfrm>
            <a:off x="4324350" y="3729038"/>
            <a:ext cx="733425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4324350" y="3452813"/>
            <a:ext cx="957263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4324350" y="3176588"/>
            <a:ext cx="909638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900" dirty="0"/>
          </a:p>
        </p:txBody>
      </p:sp>
      <p:sp>
        <p:nvSpPr>
          <p:cNvPr id="34" name="Text 26"/>
          <p:cNvSpPr/>
          <p:nvPr/>
        </p:nvSpPr>
        <p:spPr>
          <a:xfrm>
            <a:off x="4324350" y="2738438"/>
            <a:ext cx="1600200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35" name="Text 27"/>
          <p:cNvSpPr/>
          <p:nvPr/>
        </p:nvSpPr>
        <p:spPr>
          <a:xfrm>
            <a:off x="8210550" y="2738438"/>
            <a:ext cx="914400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4</a:t>
            </a:r>
            <a:endParaRPr lang="en-US" sz="1350" dirty="0"/>
          </a:p>
        </p:txBody>
      </p:sp>
      <p:sp>
        <p:nvSpPr>
          <p:cNvPr id="36" name="Text 28"/>
          <p:cNvSpPr/>
          <p:nvPr/>
        </p:nvSpPr>
        <p:spPr>
          <a:xfrm>
            <a:off x="4324350" y="2257426"/>
            <a:ext cx="195262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</a:t>
            </a:r>
            <a:endParaRPr lang="en-US" sz="1350" dirty="0"/>
          </a:p>
        </p:txBody>
      </p:sp>
      <p:sp>
        <p:nvSpPr>
          <p:cNvPr id="37" name="Text 29"/>
          <p:cNvSpPr/>
          <p:nvPr/>
        </p:nvSpPr>
        <p:spPr>
          <a:xfrm>
            <a:off x="8215313" y="2257426"/>
            <a:ext cx="90963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3</a:t>
            </a:r>
            <a:endParaRPr lang="en-US" sz="1350" dirty="0"/>
          </a:p>
        </p:txBody>
      </p:sp>
      <p:sp>
        <p:nvSpPr>
          <p:cNvPr id="38" name="Text 30"/>
          <p:cNvSpPr/>
          <p:nvPr/>
        </p:nvSpPr>
        <p:spPr>
          <a:xfrm>
            <a:off x="4324350" y="1943101"/>
            <a:ext cx="1457325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Health Insight</a:t>
            </a:r>
            <a:endParaRPr lang="en-US" sz="900" dirty="0"/>
          </a:p>
        </p:txBody>
      </p:sp>
      <p:sp>
        <p:nvSpPr>
          <p:cNvPr id="39" name="Text 31"/>
          <p:cNvSpPr/>
          <p:nvPr/>
        </p:nvSpPr>
        <p:spPr>
          <a:xfrm>
            <a:off x="4324350" y="1666876"/>
            <a:ext cx="1314450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Health Info</a:t>
            </a:r>
            <a:endParaRPr lang="en-US" sz="900" dirty="0"/>
          </a:p>
        </p:txBody>
      </p:sp>
      <p:sp>
        <p:nvSpPr>
          <p:cNvPr id="40" name="Text 32"/>
          <p:cNvSpPr/>
          <p:nvPr/>
        </p:nvSpPr>
        <p:spPr>
          <a:xfrm>
            <a:off x="4324350" y="1390651"/>
            <a:ext cx="1919287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spc="-20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Info Chat &amp; Guidance</a:t>
            </a:r>
            <a:endParaRPr lang="en-US" sz="900" dirty="0"/>
          </a:p>
        </p:txBody>
      </p:sp>
      <p:sp>
        <p:nvSpPr>
          <p:cNvPr id="41" name="Text 33"/>
          <p:cNvSpPr/>
          <p:nvPr/>
        </p:nvSpPr>
        <p:spPr>
          <a:xfrm>
            <a:off x="4324350" y="952500"/>
            <a:ext cx="16906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Features</a:t>
            </a:r>
            <a:endParaRPr lang="en-US" sz="1350" dirty="0"/>
          </a:p>
        </p:txBody>
      </p:sp>
      <p:sp>
        <p:nvSpPr>
          <p:cNvPr id="42" name="Text 34"/>
          <p:cNvSpPr/>
          <p:nvPr/>
        </p:nvSpPr>
        <p:spPr>
          <a:xfrm>
            <a:off x="8220075" y="952500"/>
            <a:ext cx="9048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2</a:t>
            </a:r>
            <a:endParaRPr lang="en-US" sz="1350" dirty="0"/>
          </a:p>
        </p:txBody>
      </p:sp>
      <p:sp>
        <p:nvSpPr>
          <p:cNvPr id="43" name="Text 35"/>
          <p:cNvSpPr/>
          <p:nvPr/>
        </p:nvSpPr>
        <p:spPr>
          <a:xfrm>
            <a:off x="4324350" y="476250"/>
            <a:ext cx="1847850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&amp; Solution</a:t>
            </a:r>
            <a:endParaRPr lang="en-US" sz="1350" dirty="0"/>
          </a:p>
        </p:txBody>
      </p:sp>
      <p:sp>
        <p:nvSpPr>
          <p:cNvPr id="44" name="Text 36"/>
          <p:cNvSpPr/>
          <p:nvPr/>
        </p:nvSpPr>
        <p:spPr>
          <a:xfrm>
            <a:off x="8243888" y="476250"/>
            <a:ext cx="881063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1</a:t>
            </a:r>
            <a:endParaRPr lang="en-US" sz="13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3475" y="1657350"/>
            <a:ext cx="6791325" cy="862013"/>
          </a:xfrm>
          <a:prstGeom prst="roundRect">
            <a:avLst>
              <a:gd name="adj" fmla="val 31823"/>
            </a:avLst>
          </a:prstGeom>
          <a:solidFill>
            <a:srgbClr val="358F5C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33475" y="2586038"/>
            <a:ext cx="6791325" cy="862013"/>
          </a:xfrm>
          <a:prstGeom prst="roundRect">
            <a:avLst>
              <a:gd name="adj" fmla="val 31823"/>
            </a:avLst>
          </a:prstGeom>
          <a:solidFill>
            <a:srgbClr val="358F5C">
              <a:alpha val="2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33475" y="3514725"/>
            <a:ext cx="6791325" cy="862013"/>
          </a:xfrm>
          <a:prstGeom prst="roundRect">
            <a:avLst>
              <a:gd name="adj" fmla="val 31823"/>
            </a:avLst>
          </a:prstGeom>
          <a:solidFill>
            <a:srgbClr val="358F5C">
              <a:alpha val="3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 rot="5400000">
            <a:off x="1293019" y="2907506"/>
            <a:ext cx="3071813" cy="0"/>
          </a:xfrm>
          <a:prstGeom prst="line">
            <a:avLst/>
          </a:prstGeom>
          <a:noFill/>
          <a:ln w="28173">
            <a:solidFill>
              <a:srgbClr val="B9B9B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 rot="5400000">
            <a:off x="3895725" y="2905125"/>
            <a:ext cx="3076575" cy="0"/>
          </a:xfrm>
          <a:prstGeom prst="line">
            <a:avLst/>
          </a:prstGeom>
          <a:noFill/>
          <a:ln w="28173">
            <a:solidFill>
              <a:srgbClr val="B9B9B9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8075" y="1471613"/>
            <a:ext cx="1719569" cy="7014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933700" y="1909762"/>
            <a:ext cx="2909888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우리가 사용하는 백엔드 배포 서비스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cloudtype 특성상 서버가 매일마다 한 번씩 꺼짐</a:t>
            </a:r>
            <a:endParaRPr lang="en-US" sz="938" dirty="0"/>
          </a:p>
        </p:txBody>
      </p:sp>
      <p:sp>
        <p:nvSpPr>
          <p:cNvPr id="10" name="Text 7"/>
          <p:cNvSpPr/>
          <p:nvPr/>
        </p:nvSpPr>
        <p:spPr>
          <a:xfrm>
            <a:off x="5562600" y="1909762"/>
            <a:ext cx="2905125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github action으로 cron을 활용하여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서버를 실행하는 yaml 파일을 실행</a:t>
            </a:r>
            <a:endParaRPr lang="en-US" sz="938" dirty="0"/>
          </a:p>
        </p:txBody>
      </p:sp>
      <p:sp>
        <p:nvSpPr>
          <p:cNvPr id="11" name="Text 8"/>
          <p:cNvSpPr/>
          <p:nvPr/>
        </p:nvSpPr>
        <p:spPr>
          <a:xfrm>
            <a:off x="2924175" y="1343025"/>
            <a:ext cx="1104900" cy="2524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650" b="1" spc="-33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Issues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543550" y="1343025"/>
            <a:ext cx="1281112" cy="2524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650" b="1" spc="-33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Solution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333500" y="1995487"/>
            <a:ext cx="1824038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85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백엔드 배포의 어려움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2933700" y="2928938"/>
            <a:ext cx="2909888" cy="180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기능 개발을 하면서 DB 스키마가 계속 바뀜</a:t>
            </a:r>
            <a:endParaRPr lang="en-US" sz="938" dirty="0"/>
          </a:p>
        </p:txBody>
      </p:sp>
      <p:sp>
        <p:nvSpPr>
          <p:cNvPr id="15" name="Text 12"/>
          <p:cNvSpPr/>
          <p:nvPr/>
        </p:nvSpPr>
        <p:spPr>
          <a:xfrm>
            <a:off x="5562600" y="2747963"/>
            <a:ext cx="2905125" cy="542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지속적으로 변경을 모니터링하고,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만약 API DTO에 영향을 주는 경우,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프론트 개발자에게 알리기</a:t>
            </a:r>
            <a:endParaRPr lang="en-US" sz="938" dirty="0"/>
          </a:p>
        </p:txBody>
      </p:sp>
      <p:sp>
        <p:nvSpPr>
          <p:cNvPr id="16" name="Text 13"/>
          <p:cNvSpPr/>
          <p:nvPr/>
        </p:nvSpPr>
        <p:spPr>
          <a:xfrm>
            <a:off x="1333500" y="2819400"/>
            <a:ext cx="182403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85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지속적으로 변경되는 </a:t>
            </a:r>
            <a:endParaRPr lang="en-US" sz="1125" dirty="0"/>
          </a:p>
          <a:p>
            <a:pPr algn="l" indent="0" marL="0">
              <a:lnSpc>
                <a:spcPts val="1485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백엔드 ERD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2933700" y="3767138"/>
            <a:ext cx="2909888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LLM의 응답 형식이 항상 조금씩 다르기에,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응답에 맞춰 동작하는 기능 구현이 어려움</a:t>
            </a:r>
            <a:endParaRPr lang="en-US" sz="938" dirty="0"/>
          </a:p>
        </p:txBody>
      </p:sp>
      <p:sp>
        <p:nvSpPr>
          <p:cNvPr id="18" name="Text 15"/>
          <p:cNvSpPr/>
          <p:nvPr/>
        </p:nvSpPr>
        <p:spPr>
          <a:xfrm>
            <a:off x="5562600" y="3676650"/>
            <a:ext cx="2905125" cy="542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system에 대한 프롬프팅을 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최대한 구체적으로 작성해서 변동성을 줄임</a:t>
            </a:r>
            <a:endParaRPr lang="en-US" sz="938" dirty="0"/>
          </a:p>
          <a:p>
            <a:pPr algn="l" indent="0" marL="0">
              <a:lnSpc>
                <a:spcPts val="1406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예: 응답에 대한 목차를 지정함</a:t>
            </a:r>
            <a:endParaRPr lang="en-US" sz="938" dirty="0"/>
          </a:p>
        </p:txBody>
      </p:sp>
      <p:sp>
        <p:nvSpPr>
          <p:cNvPr id="19" name="Text 16"/>
          <p:cNvSpPr/>
          <p:nvPr/>
        </p:nvSpPr>
        <p:spPr>
          <a:xfrm>
            <a:off x="1333500" y="3748087"/>
            <a:ext cx="182403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85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LLM API의 응답 형식</a:t>
            </a:r>
            <a:endParaRPr lang="en-US" sz="1125" dirty="0"/>
          </a:p>
          <a:p>
            <a:pPr algn="l" indent="0" marL="0">
              <a:lnSpc>
                <a:spcPts val="1485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변동성에 따른 어려움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Challenges &amp; Solutions</a:t>
            </a:r>
            <a:endParaRPr lang="en-US" sz="3600" dirty="0"/>
          </a:p>
        </p:txBody>
      </p:sp>
      <p:sp>
        <p:nvSpPr>
          <p:cNvPr id="21" name="Text 18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6.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Summary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2533650" y="2257425"/>
            <a:ext cx="5891213" cy="1666875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128963" y="1333500"/>
            <a:ext cx="3943350" cy="542925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476250" y="2124075"/>
            <a:ext cx="8191500" cy="0"/>
          </a:xfrm>
          <a:prstGeom prst="line">
            <a:avLst/>
          </a:prstGeom>
          <a:noFill/>
          <a:ln w="25400">
            <a:solidFill>
              <a:srgbClr val="E8E8E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128963" y="1333500"/>
            <a:ext cx="3943350" cy="24765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3128963" y="1628775"/>
            <a:ext cx="3943350" cy="247650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2533650" y="2257425"/>
            <a:ext cx="1709738" cy="1666875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4338638" y="2257425"/>
            <a:ext cx="4086225" cy="1666875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476250" y="476250"/>
            <a:ext cx="6238875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AI/Open Source Utilization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3128963" y="1628775"/>
            <a:ext cx="4400550" cy="247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975" b="1" spc="-19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Amazon Q에 프롬프트 입력</a:t>
            </a:r>
            <a:endParaRPr lang="en-US" sz="975" dirty="0"/>
          </a:p>
        </p:txBody>
      </p:sp>
      <p:sp>
        <p:nvSpPr>
          <p:cNvPr id="12" name="Text 10"/>
          <p:cNvSpPr/>
          <p:nvPr/>
        </p:nvSpPr>
        <p:spPr>
          <a:xfrm>
            <a:off x="3128963" y="1333500"/>
            <a:ext cx="4400550" cy="247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975" b="1" spc="-19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GPT 폴더 기능을 활용 : </a:t>
            </a:r>
            <a:pPr algn="l" indent="0" marL="0">
              <a:lnSpc>
                <a:spcPts val="1950"/>
              </a:lnSpc>
              <a:buNone/>
            </a:pPr>
            <a:r>
              <a:rPr lang="en-US" sz="975" spc="-19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문서화 / 개발용 프롬프트 생성 / 리팩토링 등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4338638" y="2257425"/>
            <a:ext cx="372427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Decorator 기반 DI 구조, Controller–Service–Module의 계층 분리</a:t>
            </a:r>
            <a:endParaRPr lang="en-US" sz="938" dirty="0"/>
          </a:p>
        </p:txBody>
      </p:sp>
      <p:sp>
        <p:nvSpPr>
          <p:cNvPr id="14" name="Text 12"/>
          <p:cNvSpPr/>
          <p:nvPr/>
        </p:nvSpPr>
        <p:spPr>
          <a:xfrm>
            <a:off x="4338638" y="2543175"/>
            <a:ext cx="441960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엔티티 자동 생성, schema.prisma로 DB와 코드 동기화</a:t>
            </a:r>
            <a:endParaRPr lang="en-US" sz="938" dirty="0"/>
          </a:p>
        </p:txBody>
      </p:sp>
      <p:sp>
        <p:nvSpPr>
          <p:cNvPr id="15" name="Text 13"/>
          <p:cNvSpPr/>
          <p:nvPr/>
        </p:nvSpPr>
        <p:spPr>
          <a:xfrm>
            <a:off x="4338638" y="2828925"/>
            <a:ext cx="441960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서버 컴포넌트와 클라이언트 컴포넌트 분리</a:t>
            </a:r>
            <a:endParaRPr lang="en-US" sz="938" dirty="0"/>
          </a:p>
        </p:txBody>
      </p:sp>
      <p:sp>
        <p:nvSpPr>
          <p:cNvPr id="16" name="Text 14"/>
          <p:cNvSpPr/>
          <p:nvPr/>
        </p:nvSpPr>
        <p:spPr>
          <a:xfrm>
            <a:off x="4338638" y="3114675"/>
            <a:ext cx="441960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반응형 UI 구현</a:t>
            </a:r>
            <a:endParaRPr lang="en-US" sz="938" dirty="0"/>
          </a:p>
        </p:txBody>
      </p:sp>
      <p:sp>
        <p:nvSpPr>
          <p:cNvPr id="17" name="Text 15"/>
          <p:cNvSpPr/>
          <p:nvPr/>
        </p:nvSpPr>
        <p:spPr>
          <a:xfrm>
            <a:off x="4338638" y="3400425"/>
            <a:ext cx="441960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CI/CD 구축</a:t>
            </a:r>
            <a:endParaRPr lang="en-US" sz="938" dirty="0"/>
          </a:p>
        </p:txBody>
      </p:sp>
      <p:sp>
        <p:nvSpPr>
          <p:cNvPr id="18" name="Text 16"/>
          <p:cNvSpPr/>
          <p:nvPr/>
        </p:nvSpPr>
        <p:spPr>
          <a:xfrm>
            <a:off x="4338638" y="3686175"/>
            <a:ext cx="441960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75"/>
              </a:lnSpc>
              <a:buNone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전체 API 문서 자동화</a:t>
            </a:r>
            <a:endParaRPr lang="en-US" sz="938" dirty="0"/>
          </a:p>
        </p:txBody>
      </p:sp>
      <p:sp>
        <p:nvSpPr>
          <p:cNvPr id="19" name="Text 17"/>
          <p:cNvSpPr/>
          <p:nvPr/>
        </p:nvSpPr>
        <p:spPr>
          <a:xfrm>
            <a:off x="3838575" y="2257425"/>
            <a:ext cx="862012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NestJS</a:t>
            </a:r>
            <a:endParaRPr lang="en-US" sz="938" dirty="0"/>
          </a:p>
        </p:txBody>
      </p:sp>
      <p:sp>
        <p:nvSpPr>
          <p:cNvPr id="20" name="Text 18"/>
          <p:cNvSpPr/>
          <p:nvPr/>
        </p:nvSpPr>
        <p:spPr>
          <a:xfrm>
            <a:off x="3490913" y="2543175"/>
            <a:ext cx="120967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Prisma ORM</a:t>
            </a:r>
            <a:endParaRPr lang="en-US" sz="938" dirty="0"/>
          </a:p>
        </p:txBody>
      </p:sp>
      <p:sp>
        <p:nvSpPr>
          <p:cNvPr id="21" name="Text 19"/>
          <p:cNvSpPr/>
          <p:nvPr/>
        </p:nvSpPr>
        <p:spPr>
          <a:xfrm>
            <a:off x="2981325" y="2828925"/>
            <a:ext cx="1719263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Next.js App Router</a:t>
            </a:r>
            <a:endParaRPr lang="en-US" sz="938" dirty="0"/>
          </a:p>
        </p:txBody>
      </p:sp>
      <p:sp>
        <p:nvSpPr>
          <p:cNvPr id="22" name="Text 20"/>
          <p:cNvSpPr/>
          <p:nvPr/>
        </p:nvSpPr>
        <p:spPr>
          <a:xfrm>
            <a:off x="3490913" y="3114675"/>
            <a:ext cx="120967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Tailwind CSS</a:t>
            </a:r>
            <a:endParaRPr lang="en-US" sz="938" dirty="0"/>
          </a:p>
        </p:txBody>
      </p:sp>
      <p:sp>
        <p:nvSpPr>
          <p:cNvPr id="23" name="Text 21"/>
          <p:cNvSpPr/>
          <p:nvPr/>
        </p:nvSpPr>
        <p:spPr>
          <a:xfrm>
            <a:off x="2533650" y="3400425"/>
            <a:ext cx="216693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Cloudtype + Github Actions</a:t>
            </a:r>
            <a:endParaRPr lang="en-US" sz="938" dirty="0"/>
          </a:p>
        </p:txBody>
      </p:sp>
      <p:sp>
        <p:nvSpPr>
          <p:cNvPr id="24" name="Text 22"/>
          <p:cNvSpPr/>
          <p:nvPr/>
        </p:nvSpPr>
        <p:spPr>
          <a:xfrm>
            <a:off x="2981325" y="3686175"/>
            <a:ext cx="1719263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875"/>
              </a:lnSpc>
              <a:buNone/>
            </a:pPr>
            <a:r>
              <a:rPr lang="en-US" sz="938" b="1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Swagger (OpenAPI)</a:t>
            </a:r>
            <a:endParaRPr lang="en-US" sz="938" dirty="0"/>
          </a:p>
        </p:txBody>
      </p:sp>
      <p:sp>
        <p:nvSpPr>
          <p:cNvPr id="25" name="Text 23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4425" y="2243138"/>
            <a:ext cx="6910388" cy="12954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114425" y="1824038"/>
            <a:ext cx="1257300" cy="276225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1843088"/>
            <a:ext cx="238125" cy="2381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Summary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414463" y="1824038"/>
            <a:ext cx="12954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94"/>
              </a:lnSpc>
              <a:buNone/>
            </a:pPr>
            <a:r>
              <a:rPr lang="en-US" sz="1688" b="1" spc="-84" kern="0" dirty="0">
                <a:solidFill>
                  <a:srgbClr val="358F5C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BioLens</a:t>
            </a:r>
            <a:endParaRPr lang="en-US" sz="1688" dirty="0"/>
          </a:p>
        </p:txBody>
      </p:sp>
      <p:sp>
        <p:nvSpPr>
          <p:cNvPr id="10" name="Text 7"/>
          <p:cNvSpPr/>
          <p:nvPr/>
        </p:nvSpPr>
        <p:spPr>
          <a:xfrm>
            <a:off x="1114425" y="2243138"/>
            <a:ext cx="7367588" cy="285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125" b="1" spc="-22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“사용자 건강검진 데이터를 기반으로 한 정확한 분석과 개인 맞춤형 AI 상담을 제공하는 서비스”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114425" y="2586038"/>
            <a:ext cx="7367588" cy="952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875"/>
              </a:lnSpc>
              <a:buSzPct val="100000"/>
              <a:buChar char="•"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입력 - 분석 - 대화 - 저장 까지의 End-to-End 구현</a:t>
            </a:r>
            <a:endParaRPr lang="en-US" sz="938" dirty="0"/>
          </a:p>
          <a:p>
            <a:pPr algn="l" marL="342900" indent="-342900">
              <a:lnSpc>
                <a:spcPts val="1875"/>
              </a:lnSpc>
              <a:buSzPct val="100000"/>
              <a:buChar char="•"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NestJS, Prisma, Next.js, Zustand 등 오픈소스 기반 재사용성과 유지보수성이 높은 구조</a:t>
            </a:r>
            <a:endParaRPr lang="en-US" sz="938" dirty="0"/>
          </a:p>
          <a:p>
            <a:pPr algn="l" marL="342900" indent="-342900">
              <a:lnSpc>
                <a:spcPts val="1875"/>
              </a:lnSpc>
              <a:buSzPct val="100000"/>
              <a:buChar char="•"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의료법 및 AI 정책을 준수하기 위해 LLM을 진단 모델로 쓰지 않고, DB Standard Ref에서 가져온 공식 의학 기준 정보만 기반으로 해설</a:t>
            </a:r>
            <a:endParaRPr lang="en-US" sz="938" dirty="0"/>
          </a:p>
          <a:p>
            <a:pPr algn="l" marL="342900" indent="-342900">
              <a:lnSpc>
                <a:spcPts val="1875"/>
              </a:lnSpc>
              <a:buSzPct val="100000"/>
              <a:buChar char="•"/>
            </a:pPr>
            <a:r>
              <a:rPr lang="en-US" sz="938" spc="-5" kern="0" dirty="0">
                <a:solidFill>
                  <a:srgbClr val="54586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보유한 의료 데이셋을 기반으로 하여 귀여운 ‘데일리 의료 토막 상식' 기능 제공!</a:t>
            </a:r>
            <a:endParaRPr lang="en-US" sz="938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47950" y="-2919412"/>
            <a:ext cx="6343650" cy="6219825"/>
          </a:xfrm>
          <a:prstGeom prst="ellipse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300538" y="-2195512"/>
            <a:ext cx="7462838" cy="4114800"/>
          </a:xfrm>
          <a:prstGeom prst="ellipse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1681162" y="3233738"/>
            <a:ext cx="7462838" cy="4114800"/>
          </a:xfrm>
          <a:prstGeom prst="ellipse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4572000" y="-2695575"/>
            <a:ext cx="7991475" cy="7839075"/>
          </a:xfrm>
          <a:prstGeom prst="ellipse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228600" y="4743450"/>
            <a:ext cx="1990725" cy="1524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523875" y="1919288"/>
            <a:ext cx="8548688" cy="1114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8775"/>
              </a:lnSpc>
              <a:buNone/>
            </a:pPr>
            <a:r>
              <a:rPr lang="en-US" sz="6750" b="1" spc="-337" kern="0" dirty="0">
                <a:solidFill>
                  <a:srgbClr val="33915C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Thx</a:t>
            </a:r>
            <a:endParaRPr lang="en-US" sz="6750" dirty="0"/>
          </a:p>
        </p:txBody>
      </p:sp>
      <p:sp>
        <p:nvSpPr>
          <p:cNvPr id="8" name="Text 6"/>
          <p:cNvSpPr/>
          <p:nvPr/>
        </p:nvSpPr>
        <p:spPr>
          <a:xfrm>
            <a:off x="0" y="5291138"/>
            <a:ext cx="1333500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755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228600" y="4552950"/>
            <a:ext cx="952500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511"/>
              </a:lnSpc>
              <a:buNone/>
            </a:pPr>
            <a:r>
              <a:rPr lang="en-US" sz="1163" b="1" spc="-58" kern="0" dirty="0">
                <a:solidFill>
                  <a:srgbClr val="9F9F9F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TEAM 5</a:t>
            </a:r>
            <a:endParaRPr lang="en-US" sz="1163" dirty="0"/>
          </a:p>
        </p:txBody>
      </p:sp>
      <p:sp>
        <p:nvSpPr>
          <p:cNvPr id="10" name="Text 8"/>
          <p:cNvSpPr/>
          <p:nvPr/>
        </p:nvSpPr>
        <p:spPr>
          <a:xfrm>
            <a:off x="7472363" y="4743450"/>
            <a:ext cx="1966913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소프트웨어공학개론 최종 발표 </a:t>
            </a:r>
            <a:endParaRPr lang="en-US" sz="938" dirty="0"/>
          </a:p>
        </p:txBody>
      </p:sp>
      <p:sp>
        <p:nvSpPr>
          <p:cNvPr id="11" name="Text 9"/>
          <p:cNvSpPr/>
          <p:nvPr/>
        </p:nvSpPr>
        <p:spPr>
          <a:xfrm>
            <a:off x="228600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박지환</a:t>
            </a:r>
            <a:endParaRPr lang="en-US" sz="938" dirty="0"/>
          </a:p>
        </p:txBody>
      </p:sp>
      <p:sp>
        <p:nvSpPr>
          <p:cNvPr id="12" name="Text 10"/>
          <p:cNvSpPr/>
          <p:nvPr/>
        </p:nvSpPr>
        <p:spPr>
          <a:xfrm>
            <a:off x="642938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김다솜</a:t>
            </a:r>
            <a:endParaRPr lang="en-US" sz="938" dirty="0"/>
          </a:p>
        </p:txBody>
      </p:sp>
      <p:sp>
        <p:nvSpPr>
          <p:cNvPr id="13" name="Text 11"/>
          <p:cNvSpPr/>
          <p:nvPr/>
        </p:nvSpPr>
        <p:spPr>
          <a:xfrm>
            <a:off x="1057275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김주민</a:t>
            </a:r>
            <a:endParaRPr lang="en-US" sz="938" dirty="0"/>
          </a:p>
        </p:txBody>
      </p:sp>
      <p:sp>
        <p:nvSpPr>
          <p:cNvPr id="14" name="Text 12"/>
          <p:cNvSpPr/>
          <p:nvPr/>
        </p:nvSpPr>
        <p:spPr>
          <a:xfrm>
            <a:off x="1471613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이은서</a:t>
            </a:r>
            <a:endParaRPr lang="en-US" sz="938" dirty="0"/>
          </a:p>
        </p:txBody>
      </p:sp>
      <p:sp>
        <p:nvSpPr>
          <p:cNvPr id="15" name="Text 13"/>
          <p:cNvSpPr/>
          <p:nvPr/>
        </p:nvSpPr>
        <p:spPr>
          <a:xfrm>
            <a:off x="1885950" y="4743450"/>
            <a:ext cx="7905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219"/>
              </a:lnSpc>
              <a:buNone/>
            </a:pPr>
            <a:r>
              <a:rPr lang="en-US" sz="938" spc="-47" kern="0" dirty="0">
                <a:solidFill>
                  <a:srgbClr val="9F9F9F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정철민</a:t>
            </a:r>
            <a:endParaRPr lang="en-US" sz="93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1.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1C1E24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Problem &amp; Solution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909638" y="2062163"/>
            <a:ext cx="2390775" cy="1014413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29930" y="3823461"/>
            <a:ext cx="946436" cy="314004"/>
          </a:xfrm>
          <a:prstGeom prst="roundRect">
            <a:avLst/>
          </a:prstGeom>
          <a:solidFill>
            <a:srgbClr val="FF2E00">
              <a:alpha val="10000"/>
            </a:srgbClr>
          </a:solidFill>
          <a:ln w="53071">
            <a:solidFill>
              <a:srgbClr val="E03E1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83492" y="3204297"/>
            <a:ext cx="2127269" cy="229975"/>
          </a:xfrm>
          <a:prstGeom prst="roundRect">
            <a:avLst/>
          </a:prstGeom>
          <a:solidFill>
            <a:srgbClr val="FF2E00">
              <a:alpha val="10000"/>
            </a:srgbClr>
          </a:solidFill>
          <a:ln w="53071">
            <a:solidFill>
              <a:srgbClr val="E03E1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09638" y="2062163"/>
            <a:ext cx="2390775" cy="423863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909638" y="2652713"/>
            <a:ext cx="2390775" cy="423863"/>
          </a:xfrm>
          <a:prstGeom prst="rect">
            <a:avLst/>
          </a:prstGeom>
          <a:noFill/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3863" y="714375"/>
            <a:ext cx="4693690" cy="46863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Problem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909638" y="2652713"/>
            <a:ext cx="28479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02 해석/검색의 어려움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09638" y="2924175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199"/>
              </a:lnSpc>
              <a:buNone/>
            </a:pPr>
            <a:r>
              <a:rPr lang="en-US" sz="975" spc="-49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의료 도메인 이해 부족으로 인한 해석의 어려움</a:t>
            </a: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909638" y="2062163"/>
            <a:ext cx="28479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01 생소한 용어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09638" y="2333625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199"/>
              </a:lnSpc>
              <a:buNone/>
            </a:pPr>
            <a:r>
              <a:rPr lang="en-US" sz="975" spc="-49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혈청크레아티닌, AST(SGOT) ...</a:t>
            </a: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909638" y="2062163"/>
            <a:ext cx="2390775" cy="1014413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29930" y="3823461"/>
            <a:ext cx="946436" cy="314004"/>
          </a:xfrm>
          <a:prstGeom prst="roundRect">
            <a:avLst/>
          </a:prstGeom>
          <a:solidFill>
            <a:srgbClr val="FF2E00">
              <a:alpha val="10000"/>
            </a:srgbClr>
          </a:solidFill>
          <a:ln w="53071">
            <a:solidFill>
              <a:srgbClr val="E03E1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83492" y="3204297"/>
            <a:ext cx="2127269" cy="229975"/>
          </a:xfrm>
          <a:prstGeom prst="roundRect">
            <a:avLst/>
          </a:prstGeom>
          <a:solidFill>
            <a:srgbClr val="FF2E00">
              <a:alpha val="10000"/>
            </a:srgbClr>
          </a:solidFill>
          <a:ln w="53071">
            <a:solidFill>
              <a:srgbClr val="E03E1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-2743200" y="-2819400"/>
            <a:ext cx="5919788" cy="5805488"/>
          </a:xfrm>
          <a:prstGeom prst="ellipse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5005388" y="2024062"/>
            <a:ext cx="2390775" cy="1409700"/>
          </a:xfrm>
          <a:prstGeom prst="rect">
            <a:avLst/>
          </a:prstGeom>
          <a:noFill/>
          <a:ln/>
        </p:spPr>
      </p:sp>
      <p:sp>
        <p:nvSpPr>
          <p:cNvPr id="9" name="Text 7"/>
          <p:cNvSpPr/>
          <p:nvPr/>
        </p:nvSpPr>
        <p:spPr>
          <a:xfrm>
            <a:off x="1362075" y="1638300"/>
            <a:ext cx="1351826" cy="1021853"/>
          </a:xfrm>
          <a:prstGeom prst="roundRect">
            <a:avLst>
              <a:gd name="adj" fmla="val 35794"/>
            </a:avLst>
          </a:prstGeom>
          <a:solidFill>
            <a:srgbClr val="358F5C">
              <a:alpha val="72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결과해석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708017" y="2926260"/>
            <a:ext cx="1351826" cy="1021853"/>
          </a:xfrm>
          <a:prstGeom prst="roundRect">
            <a:avLst>
              <a:gd name="adj" fmla="val 35794"/>
            </a:avLst>
          </a:prstGeom>
          <a:solidFill>
            <a:srgbClr val="81C39E">
              <a:alpha val="38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맞춤형 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질의응답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219506" y="2085361"/>
            <a:ext cx="1351826" cy="1021853"/>
          </a:xfrm>
          <a:prstGeom prst="roundRect">
            <a:avLst>
              <a:gd name="adj" fmla="val 35794"/>
            </a:avLst>
          </a:prstGeom>
          <a:solidFill>
            <a:srgbClr val="50AC77">
              <a:alpha val="6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용어 및 질환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해설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5005388" y="2024062"/>
            <a:ext cx="2390775" cy="276225"/>
          </a:xfrm>
          <a:prstGeom prst="rect">
            <a:avLst/>
          </a:prstGeom>
          <a:noFill/>
          <a:ln/>
        </p:spPr>
      </p:sp>
      <p:sp>
        <p:nvSpPr>
          <p:cNvPr id="13" name="Shape 11"/>
          <p:cNvSpPr/>
          <p:nvPr/>
        </p:nvSpPr>
        <p:spPr>
          <a:xfrm>
            <a:off x="5005388" y="2576513"/>
            <a:ext cx="2390775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09638" y="2062163"/>
            <a:ext cx="2390775" cy="423863"/>
          </a:xfrm>
          <a:prstGeom prst="rect">
            <a:avLst/>
          </a:prstGeom>
          <a:noFill/>
          <a:ln/>
        </p:spPr>
      </p:sp>
      <p:sp>
        <p:nvSpPr>
          <p:cNvPr id="15" name="Shape 13"/>
          <p:cNvSpPr/>
          <p:nvPr/>
        </p:nvSpPr>
        <p:spPr>
          <a:xfrm>
            <a:off x="909638" y="2652713"/>
            <a:ext cx="2390775" cy="423863"/>
          </a:xfrm>
          <a:prstGeom prst="rect">
            <a:avLst/>
          </a:prstGeom>
          <a:noFill/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3863" y="714375"/>
            <a:ext cx="4693690" cy="4686300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17" y="1952307"/>
            <a:ext cx="2455929" cy="1691942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8" y="2043113"/>
            <a:ext cx="238125" cy="23812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76250" y="476250"/>
            <a:ext cx="4843463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Solution</a:t>
            </a:r>
            <a:endParaRPr lang="en-US" sz="3600" dirty="0"/>
          </a:p>
        </p:txBody>
      </p:sp>
      <p:sp>
        <p:nvSpPr>
          <p:cNvPr id="20" name="Text 15"/>
          <p:cNvSpPr/>
          <p:nvPr/>
        </p:nvSpPr>
        <p:spPr>
          <a:xfrm>
            <a:off x="5005388" y="2362200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199"/>
              </a:lnSpc>
              <a:buNone/>
            </a:pPr>
            <a:r>
              <a:rPr lang="en-US" sz="975" i="1" spc="-49" kern="0" dirty="0">
                <a:solidFill>
                  <a:srgbClr val="B6B6B6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개인 맞춤 건강검진 결과 해설 LLM</a:t>
            </a:r>
            <a:endParaRPr lang="en-US" sz="975" dirty="0"/>
          </a:p>
        </p:txBody>
      </p:sp>
      <p:sp>
        <p:nvSpPr>
          <p:cNvPr id="21" name="Text 16"/>
          <p:cNvSpPr/>
          <p:nvPr/>
        </p:nvSpPr>
        <p:spPr>
          <a:xfrm>
            <a:off x="5005388" y="2638425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99"/>
              </a:lnSpc>
              <a:buSzPct val="100000"/>
              <a:buChar char="•"/>
            </a:pPr>
            <a:r>
              <a:rPr lang="en-US" sz="975" spc="-49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건강검진 결과 자동 해석</a:t>
            </a:r>
            <a:endParaRPr lang="en-US" sz="975" dirty="0"/>
          </a:p>
        </p:txBody>
      </p:sp>
      <p:sp>
        <p:nvSpPr>
          <p:cNvPr id="22" name="Text 17"/>
          <p:cNvSpPr/>
          <p:nvPr/>
        </p:nvSpPr>
        <p:spPr>
          <a:xfrm>
            <a:off x="5005388" y="2852738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99"/>
              </a:lnSpc>
              <a:buSzPct val="100000"/>
              <a:buChar char="•"/>
            </a:pPr>
            <a:r>
              <a:rPr lang="en-US" sz="975" spc="-49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개인 맞춤형 AI 질의응답</a:t>
            </a:r>
            <a:endParaRPr lang="en-US" sz="975" dirty="0"/>
          </a:p>
        </p:txBody>
      </p:sp>
      <p:sp>
        <p:nvSpPr>
          <p:cNvPr id="23" name="Text 18"/>
          <p:cNvSpPr/>
          <p:nvPr/>
        </p:nvSpPr>
        <p:spPr>
          <a:xfrm>
            <a:off x="5005388" y="3067050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99"/>
              </a:lnSpc>
              <a:buSzPct val="100000"/>
              <a:buChar char="•"/>
            </a:pPr>
            <a:r>
              <a:rPr lang="en-US" sz="975" spc="-49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건강 데이터 저장 및 장기 비교 분석</a:t>
            </a:r>
            <a:endParaRPr lang="en-US" sz="975" dirty="0"/>
          </a:p>
        </p:txBody>
      </p:sp>
      <p:sp>
        <p:nvSpPr>
          <p:cNvPr id="24" name="Text 19"/>
          <p:cNvSpPr/>
          <p:nvPr/>
        </p:nvSpPr>
        <p:spPr>
          <a:xfrm>
            <a:off x="5005388" y="3281363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99"/>
              </a:lnSpc>
              <a:buSzPct val="100000"/>
              <a:buChar char="•"/>
            </a:pPr>
            <a:r>
              <a:rPr lang="en-US" sz="975" spc="-49" kern="0" dirty="0">
                <a:solidFill>
                  <a:srgbClr val="FFFFFF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누구에게나 이해 가능한 건강 정보 제공</a:t>
            </a:r>
            <a:endParaRPr lang="en-US" sz="975" dirty="0"/>
          </a:p>
        </p:txBody>
      </p:sp>
      <p:sp>
        <p:nvSpPr>
          <p:cNvPr id="25" name="Text 20"/>
          <p:cNvSpPr/>
          <p:nvPr/>
        </p:nvSpPr>
        <p:spPr>
          <a:xfrm>
            <a:off x="5305425" y="2024062"/>
            <a:ext cx="12954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94"/>
              </a:lnSpc>
              <a:buNone/>
            </a:pPr>
            <a:r>
              <a:rPr lang="en-US" sz="1688" b="1" spc="-84" kern="0" dirty="0">
                <a:solidFill>
                  <a:srgbClr val="358F5C">
                    <a:alpha val="99000"/>
                  </a:srgbClr>
                </a:solidFill>
                <a:latin typeface="Kode Mono" pitchFamily="34" charset="0"/>
                <a:ea typeface="Kode Mono" pitchFamily="34" charset="-122"/>
                <a:cs typeface="Kode Mono" pitchFamily="34" charset="-120"/>
              </a:rPr>
              <a:t>BioLens</a:t>
            </a:r>
            <a:endParaRPr lang="en-US" sz="1688" dirty="0"/>
          </a:p>
        </p:txBody>
      </p:sp>
      <p:sp>
        <p:nvSpPr>
          <p:cNvPr id="26" name="Text 21"/>
          <p:cNvSpPr/>
          <p:nvPr/>
        </p:nvSpPr>
        <p:spPr>
          <a:xfrm>
            <a:off x="909638" y="2652713"/>
            <a:ext cx="28479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 해석/검색의 어려움</a:t>
            </a:r>
            <a:endParaRPr lang="en-US" sz="1350" dirty="0"/>
          </a:p>
        </p:txBody>
      </p:sp>
      <p:sp>
        <p:nvSpPr>
          <p:cNvPr id="27" name="Text 22"/>
          <p:cNvSpPr/>
          <p:nvPr/>
        </p:nvSpPr>
        <p:spPr>
          <a:xfrm>
            <a:off x="909638" y="2924175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199"/>
              </a:lnSpc>
              <a:buNone/>
            </a:pPr>
            <a:r>
              <a:rPr lang="en-US" sz="975" spc="-49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의료 도메인 이해 부족으로 인한 해석의 어려움</a:t>
            </a:r>
            <a:endParaRPr lang="en-US" sz="975" dirty="0"/>
          </a:p>
        </p:txBody>
      </p:sp>
      <p:sp>
        <p:nvSpPr>
          <p:cNvPr id="28" name="Text 23"/>
          <p:cNvSpPr/>
          <p:nvPr/>
        </p:nvSpPr>
        <p:spPr>
          <a:xfrm>
            <a:off x="909638" y="2062163"/>
            <a:ext cx="2847975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60"/>
              </a:lnSpc>
              <a:buNone/>
            </a:pPr>
            <a:r>
              <a:rPr lang="en-US" sz="1350" spc="-6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 생소한 용어</a:t>
            </a:r>
            <a:endParaRPr lang="en-US" sz="1350" dirty="0"/>
          </a:p>
        </p:txBody>
      </p:sp>
      <p:sp>
        <p:nvSpPr>
          <p:cNvPr id="29" name="Text 24"/>
          <p:cNvSpPr/>
          <p:nvPr/>
        </p:nvSpPr>
        <p:spPr>
          <a:xfrm>
            <a:off x="909638" y="2333625"/>
            <a:ext cx="28479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199"/>
              </a:lnSpc>
              <a:buNone/>
            </a:pPr>
            <a:r>
              <a:rPr lang="en-US" sz="975" spc="-49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혈청크레아티닌, AST(SGOT) ...</a:t>
            </a:r>
            <a:endParaRPr lang="en-US" sz="975" dirty="0"/>
          </a:p>
        </p:txBody>
      </p:sp>
      <p:sp>
        <p:nvSpPr>
          <p:cNvPr id="30" name="Text 25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31" name="Text 26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76250" y="476250"/>
            <a:ext cx="85296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358F5C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Part 2.</a:t>
            </a:r>
            <a:endParaRPr lang="en-US" sz="5250" dirty="0"/>
          </a:p>
          <a:p>
            <a:pPr algn="l" indent="0" marL="0">
              <a:lnSpc>
                <a:spcPts val="6825"/>
              </a:lnSpc>
              <a:buNone/>
            </a:pPr>
            <a:r>
              <a:rPr lang="en-US" sz="5250" spc="-158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Service Features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2671567" y="1666875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671567" y="2896587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14375" y="2896587"/>
            <a:ext cx="1855761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714375" y="1666875"/>
            <a:ext cx="1855761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4624992" y="1666875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4624992" y="2868364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6577013" y="1666875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EAF5EF"/>
          </a:solidFill>
          <a:ln/>
        </p:spPr>
      </p:sp>
      <p:sp>
        <p:nvSpPr>
          <p:cNvPr id="11" name="Shape 8"/>
          <p:cNvSpPr/>
          <p:nvPr/>
        </p:nvSpPr>
        <p:spPr>
          <a:xfrm>
            <a:off x="6577013" y="2868364"/>
            <a:ext cx="1852004" cy="1072470"/>
          </a:xfrm>
          <a:prstGeom prst="roundRect">
            <a:avLst>
              <a:gd name="adj" fmla="val 26901"/>
            </a:avLst>
          </a:prstGeom>
          <a:solidFill>
            <a:srgbClr val="EAF5EF"/>
          </a:solidFill>
          <a:ln/>
        </p:spPr>
      </p:sp>
      <p:sp>
        <p:nvSpPr>
          <p:cNvPr id="12" name="Shape 9"/>
          <p:cNvSpPr/>
          <p:nvPr/>
        </p:nvSpPr>
        <p:spPr>
          <a:xfrm>
            <a:off x="6727273" y="3161137"/>
            <a:ext cx="1551476" cy="486924"/>
          </a:xfrm>
          <a:prstGeom prst="rect">
            <a:avLst/>
          </a:prstGeom>
          <a:noFill/>
          <a:ln/>
        </p:spPr>
      </p:sp>
      <p:sp>
        <p:nvSpPr>
          <p:cNvPr id="13" name="Shape 10"/>
          <p:cNvSpPr/>
          <p:nvPr/>
        </p:nvSpPr>
        <p:spPr>
          <a:xfrm>
            <a:off x="6727273" y="3464130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727273" y="1959648"/>
            <a:ext cx="1551476" cy="486924"/>
          </a:xfrm>
          <a:prstGeom prst="rect">
            <a:avLst/>
          </a:prstGeom>
          <a:noFill/>
          <a:ln/>
        </p:spPr>
      </p:sp>
      <p:sp>
        <p:nvSpPr>
          <p:cNvPr id="15" name="Shape 12"/>
          <p:cNvSpPr/>
          <p:nvPr/>
        </p:nvSpPr>
        <p:spPr>
          <a:xfrm>
            <a:off x="6727273" y="2262641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775257" y="3161137"/>
            <a:ext cx="1551476" cy="486924"/>
          </a:xfrm>
          <a:prstGeom prst="rect">
            <a:avLst/>
          </a:prstGeom>
          <a:noFill/>
          <a:ln/>
        </p:spPr>
      </p:sp>
      <p:sp>
        <p:nvSpPr>
          <p:cNvPr id="17" name="Shape 14"/>
          <p:cNvSpPr/>
          <p:nvPr/>
        </p:nvSpPr>
        <p:spPr>
          <a:xfrm>
            <a:off x="4775257" y="3464130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4775257" y="1959648"/>
            <a:ext cx="1551476" cy="486924"/>
          </a:xfrm>
          <a:prstGeom prst="rect">
            <a:avLst/>
          </a:prstGeom>
          <a:noFill/>
          <a:ln/>
        </p:spPr>
      </p:sp>
      <p:sp>
        <p:nvSpPr>
          <p:cNvPr id="19" name="Shape 16"/>
          <p:cNvSpPr/>
          <p:nvPr/>
        </p:nvSpPr>
        <p:spPr>
          <a:xfrm>
            <a:off x="4775257" y="2262641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64640" y="1959648"/>
            <a:ext cx="1555233" cy="486924"/>
          </a:xfrm>
          <a:prstGeom prst="rect">
            <a:avLst/>
          </a:prstGeom>
          <a:noFill/>
          <a:ln/>
        </p:spPr>
      </p:sp>
      <p:sp>
        <p:nvSpPr>
          <p:cNvPr id="21" name="Shape 18"/>
          <p:cNvSpPr/>
          <p:nvPr/>
        </p:nvSpPr>
        <p:spPr>
          <a:xfrm>
            <a:off x="864640" y="2262641"/>
            <a:ext cx="1555233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864640" y="3129828"/>
            <a:ext cx="1555233" cy="605986"/>
          </a:xfrm>
          <a:prstGeom prst="rect">
            <a:avLst/>
          </a:prstGeom>
          <a:noFill/>
          <a:ln/>
        </p:spPr>
      </p:sp>
      <p:sp>
        <p:nvSpPr>
          <p:cNvPr id="23" name="Shape 20"/>
          <p:cNvSpPr/>
          <p:nvPr/>
        </p:nvSpPr>
        <p:spPr>
          <a:xfrm>
            <a:off x="864640" y="3551884"/>
            <a:ext cx="1555233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2821832" y="3189360"/>
            <a:ext cx="1551476" cy="486924"/>
          </a:xfrm>
          <a:prstGeom prst="rect">
            <a:avLst/>
          </a:prstGeom>
          <a:noFill/>
          <a:ln/>
        </p:spPr>
      </p:sp>
      <p:sp>
        <p:nvSpPr>
          <p:cNvPr id="25" name="Shape 22"/>
          <p:cNvSpPr/>
          <p:nvPr/>
        </p:nvSpPr>
        <p:spPr>
          <a:xfrm>
            <a:off x="2821832" y="3492353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2821832" y="1959648"/>
            <a:ext cx="1551476" cy="486924"/>
          </a:xfrm>
          <a:prstGeom prst="rect">
            <a:avLst/>
          </a:prstGeom>
          <a:noFill/>
          <a:ln/>
        </p:spPr>
      </p:sp>
      <p:sp>
        <p:nvSpPr>
          <p:cNvPr id="27" name="Shape 24"/>
          <p:cNvSpPr/>
          <p:nvPr/>
        </p:nvSpPr>
        <p:spPr>
          <a:xfrm>
            <a:off x="2821832" y="2262641"/>
            <a:ext cx="1551476" cy="0"/>
          </a:xfrm>
          <a:prstGeom prst="line">
            <a:avLst/>
          </a:prstGeom>
          <a:noFill/>
          <a:ln w="10018">
            <a:solidFill>
              <a:srgbClr val="228768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Main Features</a:t>
            </a:r>
            <a:endParaRPr lang="en-US" sz="3600" dirty="0"/>
          </a:p>
        </p:txBody>
      </p:sp>
      <p:sp>
        <p:nvSpPr>
          <p:cNvPr id="29" name="Text 26"/>
          <p:cNvSpPr/>
          <p:nvPr/>
        </p:nvSpPr>
        <p:spPr>
          <a:xfrm>
            <a:off x="6727273" y="3161137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건강검진결과와 대화를 기반으로 LLM이 구체적인 30일 건강 개선 계획 생성</a:t>
            </a:r>
            <a:endParaRPr lang="en-US" sz="710" dirty="0"/>
          </a:p>
        </p:txBody>
      </p:sp>
      <p:sp>
        <p:nvSpPr>
          <p:cNvPr id="30" name="Text 27"/>
          <p:cNvSpPr/>
          <p:nvPr/>
        </p:nvSpPr>
        <p:spPr>
          <a:xfrm>
            <a:off x="6727273" y="3524235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개인별 맞춤 건강 목표/계획 생성</a:t>
            </a:r>
            <a:endParaRPr lang="en-US" sz="799" dirty="0"/>
          </a:p>
        </p:txBody>
      </p:sp>
      <p:sp>
        <p:nvSpPr>
          <p:cNvPr id="31" name="Text 28"/>
          <p:cNvSpPr/>
          <p:nvPr/>
        </p:nvSpPr>
        <p:spPr>
          <a:xfrm>
            <a:off x="6727273" y="1959648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보유하고 있는 헬스 DB를 기반으로</a:t>
            </a:r>
            <a:endParaRPr lang="en-US" sz="710" dirty="0"/>
          </a:p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데일리 헬스 토막상식 제공</a:t>
            </a:r>
            <a:endParaRPr lang="en-US" sz="710" dirty="0"/>
          </a:p>
        </p:txBody>
      </p:sp>
      <p:sp>
        <p:nvSpPr>
          <p:cNvPr id="32" name="Text 29"/>
          <p:cNvSpPr/>
          <p:nvPr/>
        </p:nvSpPr>
        <p:spPr>
          <a:xfrm>
            <a:off x="6727273" y="2322747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데일리 헬스 인사이트</a:t>
            </a:r>
            <a:endParaRPr lang="en-US" sz="799" dirty="0"/>
          </a:p>
        </p:txBody>
      </p:sp>
      <p:sp>
        <p:nvSpPr>
          <p:cNvPr id="33" name="Text 30"/>
          <p:cNvSpPr/>
          <p:nvPr/>
        </p:nvSpPr>
        <p:spPr>
          <a:xfrm>
            <a:off x="4775257" y="3161137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이전 기록지 결과를 최근 결과와 비교하여 연속적인 분석 결과를 제공</a:t>
            </a:r>
            <a:endParaRPr lang="en-US" sz="710" dirty="0"/>
          </a:p>
        </p:txBody>
      </p:sp>
      <p:sp>
        <p:nvSpPr>
          <p:cNvPr id="34" name="Text 31"/>
          <p:cNvSpPr/>
          <p:nvPr/>
        </p:nvSpPr>
        <p:spPr>
          <a:xfrm>
            <a:off x="4775257" y="3524235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이전 결과 저장 및 비교</a:t>
            </a:r>
            <a:endParaRPr lang="en-US" sz="799" dirty="0"/>
          </a:p>
        </p:txBody>
      </p:sp>
      <p:sp>
        <p:nvSpPr>
          <p:cNvPr id="35" name="Text 32"/>
          <p:cNvSpPr/>
          <p:nvPr/>
        </p:nvSpPr>
        <p:spPr>
          <a:xfrm>
            <a:off x="4775257" y="1959648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검진 결과에 대한 정의 및 해설을 </a:t>
            </a:r>
            <a:endParaRPr lang="en-US" sz="710" dirty="0"/>
          </a:p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이해하기 쉬운 형태로 제공</a:t>
            </a:r>
            <a:endParaRPr lang="en-US" sz="710" dirty="0"/>
          </a:p>
        </p:txBody>
      </p:sp>
      <p:sp>
        <p:nvSpPr>
          <p:cNvPr id="36" name="Text 33"/>
          <p:cNvSpPr/>
          <p:nvPr/>
        </p:nvSpPr>
        <p:spPr>
          <a:xfrm>
            <a:off x="4775257" y="2322747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건강검진 결과의 기본적인 해설 제공</a:t>
            </a:r>
            <a:endParaRPr lang="en-US" sz="799" dirty="0"/>
          </a:p>
        </p:txBody>
      </p:sp>
      <p:sp>
        <p:nvSpPr>
          <p:cNvPr id="37" name="Text 34"/>
          <p:cNvSpPr/>
          <p:nvPr/>
        </p:nvSpPr>
        <p:spPr>
          <a:xfrm>
            <a:off x="864640" y="1959648"/>
            <a:ext cx="2012433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개인정보 보호 및 연속적인 정보 전달을 </a:t>
            </a:r>
            <a:endParaRPr lang="en-US" sz="710" dirty="0"/>
          </a:p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위해 로그인으로 정보를 구분하여 저장</a:t>
            </a:r>
            <a:endParaRPr lang="en-US" sz="710" dirty="0"/>
          </a:p>
        </p:txBody>
      </p:sp>
      <p:sp>
        <p:nvSpPr>
          <p:cNvPr id="38" name="Text 35"/>
          <p:cNvSpPr/>
          <p:nvPr/>
        </p:nvSpPr>
        <p:spPr>
          <a:xfrm>
            <a:off x="864640" y="2322747"/>
            <a:ext cx="201243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로그인 기능</a:t>
            </a:r>
            <a:endParaRPr lang="en-US" sz="799" dirty="0"/>
          </a:p>
        </p:txBody>
      </p:sp>
      <p:sp>
        <p:nvSpPr>
          <p:cNvPr id="39" name="Text 36"/>
          <p:cNvSpPr/>
          <p:nvPr/>
        </p:nvSpPr>
        <p:spPr>
          <a:xfrm>
            <a:off x="864640" y="3129828"/>
            <a:ext cx="2012433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AI 의료 자문 규제를 고려해 과도한 의료 진단을 피하면서, 보유한 헬스 DB를 바탕으로 안전한 건강 조언제공</a:t>
            </a:r>
            <a:endParaRPr lang="en-US" sz="710" dirty="0"/>
          </a:p>
        </p:txBody>
      </p:sp>
      <p:sp>
        <p:nvSpPr>
          <p:cNvPr id="40" name="Text 37"/>
          <p:cNvSpPr/>
          <p:nvPr/>
        </p:nvSpPr>
        <p:spPr>
          <a:xfrm>
            <a:off x="864640" y="3611990"/>
            <a:ext cx="201243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정보 신뢰 기반 건강 분석 제공</a:t>
            </a:r>
            <a:endParaRPr lang="en-US" sz="799" dirty="0"/>
          </a:p>
        </p:txBody>
      </p:sp>
      <p:sp>
        <p:nvSpPr>
          <p:cNvPr id="41" name="Text 38"/>
          <p:cNvSpPr/>
          <p:nvPr/>
        </p:nvSpPr>
        <p:spPr>
          <a:xfrm>
            <a:off x="2821832" y="3189360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제공된 정보 이외에 궁금한 점을 채팅으로 질문하고 답변을 받을 수 있도록 함</a:t>
            </a:r>
            <a:endParaRPr lang="en-US" sz="710" dirty="0"/>
          </a:p>
        </p:txBody>
      </p:sp>
      <p:sp>
        <p:nvSpPr>
          <p:cNvPr id="42" name="Text 39"/>
          <p:cNvSpPr/>
          <p:nvPr/>
        </p:nvSpPr>
        <p:spPr>
          <a:xfrm>
            <a:off x="2821832" y="3552458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맞춤형 질의응답</a:t>
            </a:r>
            <a:endParaRPr lang="en-US" sz="799" dirty="0"/>
          </a:p>
        </p:txBody>
      </p:sp>
      <p:sp>
        <p:nvSpPr>
          <p:cNvPr id="43" name="Text 40"/>
          <p:cNvSpPr/>
          <p:nvPr/>
        </p:nvSpPr>
        <p:spPr>
          <a:xfrm>
            <a:off x="2821832" y="1959648"/>
            <a:ext cx="2008676" cy="242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건강검진 결과표를 정해진 포맷에 입력,</a:t>
            </a:r>
            <a:endParaRPr lang="en-US" sz="710" dirty="0"/>
          </a:p>
          <a:p>
            <a:pPr algn="l" indent="0" marL="0">
              <a:lnSpc>
                <a:spcPts val="947"/>
              </a:lnSpc>
              <a:buNone/>
            </a:pPr>
            <a:r>
              <a:rPr lang="en-US" sz="710" dirty="0">
                <a:solidFill>
                  <a:srgbClr val="5F5F5F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표준화된 데이터로 저장</a:t>
            </a:r>
            <a:endParaRPr lang="en-US" sz="710" dirty="0"/>
          </a:p>
        </p:txBody>
      </p:sp>
      <p:sp>
        <p:nvSpPr>
          <p:cNvPr id="44" name="Text 41"/>
          <p:cNvSpPr/>
          <p:nvPr/>
        </p:nvSpPr>
        <p:spPr>
          <a:xfrm>
            <a:off x="2821832" y="2322747"/>
            <a:ext cx="2008676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47"/>
              </a:lnSpc>
              <a:buNone/>
            </a:pPr>
            <a:r>
              <a:rPr lang="en-US" sz="799" b="1" dirty="0">
                <a:solidFill>
                  <a:srgbClr val="2B2B2B">
                    <a:alpha val="99000"/>
                  </a:srgbClr>
                </a:solidFill>
                <a:latin typeface="Mulish" pitchFamily="34" charset="0"/>
                <a:ea typeface="Mulish" pitchFamily="34" charset="-122"/>
                <a:cs typeface="Mulish" pitchFamily="34" charset="-120"/>
              </a:rPr>
              <a:t>문서 해석 기능</a:t>
            </a:r>
            <a:endParaRPr lang="en-US" sz="799" dirty="0"/>
          </a:p>
        </p:txBody>
      </p:sp>
      <p:sp>
        <p:nvSpPr>
          <p:cNvPr id="45" name="Text 42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46" name="Text 43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691063"/>
            <a:ext cx="819150" cy="1238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353050" y="2262188"/>
            <a:ext cx="3181350" cy="619125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185863"/>
            <a:ext cx="4762500" cy="327183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566988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6250" y="476250"/>
            <a:ext cx="5543550" cy="471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708"/>
              </a:lnSpc>
              <a:buNone/>
            </a:pPr>
            <a:r>
              <a:rPr lang="en-US" sz="3600" spc="-180" kern="0" dirty="0">
                <a:solidFill>
                  <a:srgbClr val="000000">
                    <a:alpha val="99000"/>
                  </a:srgbClr>
                </a:solidFill>
                <a:latin typeface="Helvetica Neue" pitchFamily="34" charset="0"/>
                <a:ea typeface="Helvetica Neue" pitchFamily="34" charset="-122"/>
                <a:cs typeface="Helvetica Neue" pitchFamily="34" charset="-120"/>
              </a:rPr>
              <a:t>Home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5353050" y="2262188"/>
            <a:ext cx="3638550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BioLens의 핵심 가치가 한눈에 보이는 디자인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5353050" y="2500313"/>
            <a:ext cx="3638550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 화면에서  회원가입/로그인을 통해 개인 계정을 생성 및 접근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5353050" y="2738438"/>
            <a:ext cx="3638550" cy="142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07"/>
              </a:lnSpc>
              <a:buSzPct val="100000"/>
              <a:buChar char="•"/>
            </a:pPr>
            <a:r>
              <a:rPr lang="en-US" sz="900" spc="-45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로그인한 사용자만 건강검진 결과를 입력하고, 채팅 기능 사용 가능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76250" y="4691063"/>
            <a:ext cx="809625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Team 5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909638" y="4691063"/>
            <a:ext cx="842963" cy="1238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975"/>
              </a:lnSpc>
              <a:buNone/>
            </a:pPr>
            <a:r>
              <a:rPr lang="en-US" sz="750" spc="-37" kern="0" dirty="0">
                <a:solidFill>
                  <a:srgbClr val="BCBCBC">
                    <a:alpha val="99000"/>
                  </a:srgbClr>
                </a:solidFill>
                <a:latin typeface="Gmarket Sans" pitchFamily="34" charset="0"/>
                <a:ea typeface="Gmarket Sans" pitchFamily="34" charset="-122"/>
                <a:cs typeface="Gmarket Sans" pitchFamily="34" charset="-120"/>
              </a:rPr>
              <a:t>BioLens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2025-12-14T07:31:17Z</dcterms:created>
  <dcterms:modified xsi:type="dcterms:W3CDTF">2025-12-14T07:31:17Z</dcterms:modified>
</cp:coreProperties>
</file>